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340" r:id="rId4"/>
    <p:sldId id="377" r:id="rId5"/>
    <p:sldId id="259" r:id="rId6"/>
    <p:sldId id="348" r:id="rId7"/>
    <p:sldId id="343" r:id="rId8"/>
    <p:sldId id="344" r:id="rId9"/>
    <p:sldId id="356" r:id="rId10"/>
    <p:sldId id="331" r:id="rId11"/>
    <p:sldId id="364" r:id="rId12"/>
    <p:sldId id="361" r:id="rId13"/>
    <p:sldId id="362" r:id="rId14"/>
    <p:sldId id="363" r:id="rId15"/>
    <p:sldId id="354" r:id="rId16"/>
    <p:sldId id="335" r:id="rId17"/>
    <p:sldId id="368" r:id="rId18"/>
    <p:sldId id="365" r:id="rId19"/>
    <p:sldId id="366" r:id="rId20"/>
    <p:sldId id="369" r:id="rId21"/>
    <p:sldId id="370" r:id="rId22"/>
    <p:sldId id="371" r:id="rId23"/>
    <p:sldId id="355" r:id="rId24"/>
    <p:sldId id="358" r:id="rId25"/>
    <p:sldId id="359" r:id="rId26"/>
    <p:sldId id="357" r:id="rId27"/>
    <p:sldId id="322" r:id="rId28"/>
    <p:sldId id="353" r:id="rId29"/>
    <p:sldId id="374" r:id="rId30"/>
    <p:sldId id="372" r:id="rId31"/>
    <p:sldId id="376" r:id="rId32"/>
    <p:sldId id="375" r:id="rId33"/>
    <p:sldId id="373" r:id="rId34"/>
    <p:sldId id="349" r:id="rId35"/>
    <p:sldId id="347" r:id="rId36"/>
    <p:sldId id="350" r:id="rId37"/>
    <p:sldId id="351" r:id="rId38"/>
    <p:sldId id="352" r:id="rId39"/>
    <p:sldId id="360" r:id="rId40"/>
    <p:sldId id="261" r:id="rId41"/>
  </p:sldIdLst>
  <p:sldSz cx="18288000" cy="10287000"/>
  <p:notesSz cx="6858000" cy="9144000"/>
  <p:embeddedFontLst>
    <p:embeddedFont>
      <p:font typeface="Congenial" panose="02000503040000020004" pitchFamily="2"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Poppins Semi-Bold" panose="020B0604020202020204" charset="0"/>
      <p:regular r:id="rId51"/>
    </p:embeddedFont>
    <p:embeddedFont>
      <p:font typeface="Segoe UI Semibold" panose="020B0702040204020203" pitchFamily="34" charset="0"/>
      <p:bold r:id="rId52"/>
      <p:boldItalic r:id="rId53"/>
    </p:embeddedFont>
    <p:embeddedFont>
      <p:font typeface="Segoe UI Variable Display" pitchFamily="2" charset="0"/>
      <p:regular r:id="rId54"/>
      <p:bold r:id="rId55"/>
    </p:embeddedFont>
    <p:embeddedFont>
      <p:font typeface="Segoe UI Variable Text" pitchFamily="2"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2" autoAdjust="0"/>
    <p:restoredTop sz="73895" autoAdjust="0"/>
  </p:normalViewPr>
  <p:slideViewPr>
    <p:cSldViewPr>
      <p:cViewPr>
        <p:scale>
          <a:sx n="49" d="100"/>
          <a:sy n="49" d="100"/>
        </p:scale>
        <p:origin x="996"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CDBB6-73DC-4BA7-8C34-756C5D870DD4}" type="datetimeFigureOut">
              <a:rPr lang="en-AU" smtClean="0"/>
              <a:t>12/10/2025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846F0-577D-4A00-AF53-129194B2F47F}" type="slidenum">
              <a:rPr lang="en-AU" smtClean="0"/>
              <a:t>‹#›</a:t>
            </a:fld>
            <a:endParaRPr lang="en-AU"/>
          </a:p>
        </p:txBody>
      </p:sp>
    </p:spTree>
    <p:extLst>
      <p:ext uri="{BB962C8B-B14F-4D97-AF65-F5344CB8AC3E}">
        <p14:creationId xmlns:p14="http://schemas.microsoft.com/office/powerpoint/2010/main" val="1114443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54924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Compliance includes security.</a:t>
            </a:r>
          </a:p>
        </p:txBody>
      </p:sp>
      <p:sp>
        <p:nvSpPr>
          <p:cNvPr id="4" name="Slide Number Placeholder 3"/>
          <p:cNvSpPr>
            <a:spLocks noGrp="1"/>
          </p:cNvSpPr>
          <p:nvPr>
            <p:ph type="sldNum" sz="quarter" idx="5"/>
          </p:nvPr>
        </p:nvSpPr>
        <p:spPr/>
        <p:txBody>
          <a:bodyPr/>
          <a:lstStyle/>
          <a:p>
            <a:fld id="{AA0E29BA-7076-417E-8150-D7A2E4168708}" type="slidenum">
              <a:rPr lang="en-AU" smtClean="0"/>
              <a:t>8</a:t>
            </a:fld>
            <a:endParaRPr lang="en-AU"/>
          </a:p>
        </p:txBody>
      </p:sp>
    </p:spTree>
    <p:extLst>
      <p:ext uri="{BB962C8B-B14F-4D97-AF65-F5344CB8AC3E}">
        <p14:creationId xmlns:p14="http://schemas.microsoft.com/office/powerpoint/2010/main" val="2404656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 to a RACI (Responsible | Accountable | Consulted | Informed).</a:t>
            </a:r>
          </a:p>
          <a:p>
            <a:endParaRPr lang="en-AU" dirty="0"/>
          </a:p>
        </p:txBody>
      </p:sp>
      <p:sp>
        <p:nvSpPr>
          <p:cNvPr id="4" name="Slide Number Placeholder 3"/>
          <p:cNvSpPr>
            <a:spLocks noGrp="1"/>
          </p:cNvSpPr>
          <p:nvPr>
            <p:ph type="sldNum" sz="quarter" idx="5"/>
          </p:nvPr>
        </p:nvSpPr>
        <p:spPr/>
        <p:txBody>
          <a:bodyPr/>
          <a:lstStyle/>
          <a:p>
            <a:fld id="{3E9846F0-577D-4A00-AF53-129194B2F47F}" type="slidenum">
              <a:rPr lang="en-AU" smtClean="0"/>
              <a:t>10</a:t>
            </a:fld>
            <a:endParaRPr lang="en-AU"/>
          </a:p>
        </p:txBody>
      </p:sp>
    </p:spTree>
    <p:extLst>
      <p:ext uri="{BB962C8B-B14F-4D97-AF65-F5344CB8AC3E}">
        <p14:creationId xmlns:p14="http://schemas.microsoft.com/office/powerpoint/2010/main" val="303246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3D291-F664-775B-5016-531649BA8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9306C-1979-005A-9364-787DD807F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BB632-8FE2-4310-B107-92701B5B609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7F4C587-C886-FA1E-CEEF-1D23893675FF}"/>
              </a:ext>
            </a:extLst>
          </p:cNvPr>
          <p:cNvSpPr>
            <a:spLocks noGrp="1"/>
          </p:cNvSpPr>
          <p:nvPr>
            <p:ph type="sldNum" sz="quarter" idx="5"/>
          </p:nvPr>
        </p:nvSpPr>
        <p:spPr/>
        <p:txBody>
          <a:bodyPr/>
          <a:lstStyle/>
          <a:p>
            <a:fld id="{AA0E29BA-7076-417E-8150-D7A2E4168708}" type="slidenum">
              <a:rPr lang="en-AU" smtClean="0"/>
              <a:t>34</a:t>
            </a:fld>
            <a:endParaRPr lang="en-AU"/>
          </a:p>
        </p:txBody>
      </p:sp>
    </p:spTree>
    <p:extLst>
      <p:ext uri="{BB962C8B-B14F-4D97-AF65-F5344CB8AC3E}">
        <p14:creationId xmlns:p14="http://schemas.microsoft.com/office/powerpoint/2010/main" val="3496214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Mostly Jurisdiction dependant</a:t>
            </a:r>
          </a:p>
          <a:p>
            <a:r>
              <a:rPr lang="en-AU" dirty="0"/>
              <a:t>Regulatory bodies are set up for most industries – </a:t>
            </a:r>
            <a:r>
              <a:rPr lang="en-AU" dirty="0" err="1"/>
              <a:t>eg</a:t>
            </a:r>
            <a:r>
              <a:rPr lang="en-AU" dirty="0"/>
              <a:t> Finance , Health</a:t>
            </a:r>
          </a:p>
          <a:p>
            <a:endParaRPr lang="en-AU" dirty="0"/>
          </a:p>
        </p:txBody>
      </p:sp>
      <p:sp>
        <p:nvSpPr>
          <p:cNvPr id="4" name="Slide Number Placeholder 3"/>
          <p:cNvSpPr>
            <a:spLocks noGrp="1"/>
          </p:cNvSpPr>
          <p:nvPr>
            <p:ph type="sldNum" sz="quarter" idx="5"/>
          </p:nvPr>
        </p:nvSpPr>
        <p:spPr/>
        <p:txBody>
          <a:bodyPr/>
          <a:lstStyle/>
          <a:p>
            <a:fld id="{AA0E29BA-7076-417E-8150-D7A2E4168708}" type="slidenum">
              <a:rPr lang="en-AU" smtClean="0"/>
              <a:t>35</a:t>
            </a:fld>
            <a:endParaRPr lang="en-AU"/>
          </a:p>
        </p:txBody>
      </p:sp>
    </p:spTree>
    <p:extLst>
      <p:ext uri="{BB962C8B-B14F-4D97-AF65-F5344CB8AC3E}">
        <p14:creationId xmlns:p14="http://schemas.microsoft.com/office/powerpoint/2010/main" val="4047667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137B-3806-03D0-7C85-2C641A4A9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6728A0-B88A-5914-A325-98428551A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AD7F8-4253-5C05-0055-4112EDB162A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F1C8171F-DD17-999C-9BE0-56FA7B6AEFFD}"/>
              </a:ext>
            </a:extLst>
          </p:cNvPr>
          <p:cNvSpPr>
            <a:spLocks noGrp="1"/>
          </p:cNvSpPr>
          <p:nvPr>
            <p:ph type="sldNum" sz="quarter" idx="5"/>
          </p:nvPr>
        </p:nvSpPr>
        <p:spPr/>
        <p:txBody>
          <a:bodyPr/>
          <a:lstStyle/>
          <a:p>
            <a:fld id="{AA0E29BA-7076-417E-8150-D7A2E4168708}" type="slidenum">
              <a:rPr lang="en-AU" smtClean="0"/>
              <a:t>36</a:t>
            </a:fld>
            <a:endParaRPr lang="en-AU"/>
          </a:p>
        </p:txBody>
      </p:sp>
    </p:spTree>
    <p:extLst>
      <p:ext uri="{BB962C8B-B14F-4D97-AF65-F5344CB8AC3E}">
        <p14:creationId xmlns:p14="http://schemas.microsoft.com/office/powerpoint/2010/main" val="178966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9144000" y="365760"/>
            <a:ext cx="8778240" cy="955548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7"/>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7"/>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701678" y="771532"/>
            <a:ext cx="2886074" cy="2886074"/>
          </a:xfrm>
          <a:prstGeom prst="ellipse">
            <a:avLst/>
          </a:prstGeom>
          <a:solidFill>
            <a:schemeClr val="bg1"/>
          </a:solidFill>
        </p:spPr>
        <p:txBody>
          <a:bodyPr anchor="ctr"/>
          <a:lstStyle>
            <a:lvl1pPr algn="ctr">
              <a:defRPr sz="2099">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583540" y="4011748"/>
            <a:ext cx="8167784" cy="894833"/>
          </a:xfrm>
          <a:prstGeom prst="rect">
            <a:avLst/>
          </a:prstGeom>
        </p:spPr>
        <p:txBody>
          <a:bodyPr/>
          <a:lstStyle>
            <a:lvl1pPr>
              <a:defRPr sz="7196"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583539" y="5111102"/>
            <a:ext cx="8155488" cy="1549400"/>
          </a:xfrm>
          <a:prstGeom prst="rect">
            <a:avLst/>
          </a:prstGeom>
        </p:spPr>
        <p:txBody>
          <a:bodyPr/>
          <a:lstStyle>
            <a:lvl1pPr>
              <a:lnSpc>
                <a:spcPct val="100000"/>
              </a:lnSpc>
              <a:defRPr sz="4797"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1436209" y="7197160"/>
            <a:ext cx="7302821" cy="2137916"/>
          </a:xfrm>
          <a:prstGeom prst="rect">
            <a:avLst/>
          </a:prstGeom>
        </p:spPr>
        <p:txBody>
          <a:bodyPr/>
          <a:lstStyle>
            <a:lvl1pPr>
              <a:lnSpc>
                <a:spcPct val="100000"/>
              </a:lnSpc>
              <a:spcBef>
                <a:spcPts val="0"/>
              </a:spcBef>
              <a:spcAft>
                <a:spcPts val="1799"/>
              </a:spcAft>
              <a:defRPr lang="en-US" sz="3597"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11258964" y="5501913"/>
            <a:ext cx="5997852" cy="3613710"/>
          </a:xfrm>
          <a:prstGeom prst="rect">
            <a:avLst/>
          </a:prstGeom>
        </p:spPr>
        <p:txBody>
          <a:bodyPr anchor="ctr"/>
          <a:lstStyle>
            <a:lvl1pPr>
              <a:spcBef>
                <a:spcPts val="0"/>
              </a:spcBef>
              <a:defRPr lang="en-US" sz="4797" kern="1200" spc="41" dirty="0">
                <a:solidFill>
                  <a:schemeClr val="tx1"/>
                </a:solidFill>
                <a:latin typeface="+mn-lt"/>
                <a:ea typeface="+mn-ea"/>
                <a:cs typeface="+mn-cs"/>
              </a:defRPr>
            </a:lvl1pPr>
          </a:lstStyle>
          <a:p>
            <a:pPr marL="0" lvl="0" algn="l" defTabSz="1827476" rtl="0" eaLnBrk="1" latinLnBrk="0" hangingPunct="1">
              <a:spcAft>
                <a:spcPts val="6396"/>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11258964" y="1171313"/>
            <a:ext cx="5997852" cy="3613710"/>
          </a:xfrm>
          <a:prstGeom prst="rect">
            <a:avLst/>
          </a:prstGeom>
        </p:spPr>
        <p:txBody>
          <a:bodyPr anchor="ctr"/>
          <a:lstStyle>
            <a:lvl1pPr>
              <a:spcBef>
                <a:spcPts val="0"/>
              </a:spcBef>
              <a:defRPr lang="en-US" sz="4797" kern="1200" spc="41" dirty="0">
                <a:solidFill>
                  <a:schemeClr val="tx1"/>
                </a:solidFill>
                <a:latin typeface="+mn-lt"/>
                <a:ea typeface="+mn-ea"/>
                <a:cs typeface="+mn-cs"/>
              </a:defRPr>
            </a:lvl1pPr>
          </a:lstStyle>
          <a:p>
            <a:pPr marL="0" lvl="0" algn="l" defTabSz="1827476" rtl="0" eaLnBrk="1" latinLnBrk="0" hangingPunct="1">
              <a:spcAft>
                <a:spcPts val="6396"/>
              </a:spcAft>
              <a:defRPr/>
            </a:pPr>
            <a:r>
              <a:rPr lang="en-US" dirty="0"/>
              <a:t>Click to edit Master</a:t>
            </a:r>
          </a:p>
        </p:txBody>
      </p:sp>
    </p:spTree>
    <p:extLst>
      <p:ext uri="{BB962C8B-B14F-4D97-AF65-F5344CB8AC3E}">
        <p14:creationId xmlns:p14="http://schemas.microsoft.com/office/powerpoint/2010/main" val="95918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ai/principles-and-approach#ai-principle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auscert.org.au/courses/data-governance/" TargetMode="External"/><Relationship Id="rId3" Type="http://schemas.openxmlformats.org/officeDocument/2006/relationships/hyperlink" Target="https://gdpr-info.eu/" TargetMode="External"/><Relationship Id="rId7" Type="http://schemas.openxmlformats.org/officeDocument/2006/relationships/hyperlink" Target="https://www.governanceinstitute.com.au/resources/what-is-governance/" TargetMode="External"/><Relationship Id="rId12" Type="http://schemas.openxmlformats.org/officeDocument/2006/relationships/hyperlink" Target="https://docs.databricks.com/aws/en/data-governance/unity-catalog/" TargetMode="External"/><Relationship Id="rId2" Type="http://schemas.openxmlformats.org/officeDocument/2006/relationships/hyperlink" Target="https://www.microsoft.com/en-us/ai/principles-and-approach#ai-principles" TargetMode="External"/><Relationship Id="rId1" Type="http://schemas.openxmlformats.org/officeDocument/2006/relationships/slideLayout" Target="../slideLayouts/slideLayout7.xml"/><Relationship Id="rId6" Type="http://schemas.openxmlformats.org/officeDocument/2006/relationships/hyperlink" Target="https://www.dama.org.au/" TargetMode="External"/><Relationship Id="rId11" Type="http://schemas.openxmlformats.org/officeDocument/2006/relationships/hyperlink" Target="https://learn.microsoft.com/en-us/purview/purview" TargetMode="External"/><Relationship Id="rId5" Type="http://schemas.openxmlformats.org/officeDocument/2006/relationships/hyperlink" Target="https://dama.org/" TargetMode="External"/><Relationship Id="rId10" Type="http://schemas.openxmlformats.org/officeDocument/2006/relationships/hyperlink" Target="https://www.collibra.com/" TargetMode="External"/><Relationship Id="rId4" Type="http://schemas.openxmlformats.org/officeDocument/2006/relationships/hyperlink" Target="https://www.oaic.gov.au/privacy/australian-privacy-principles" TargetMode="External"/><Relationship Id="rId9" Type="http://schemas.openxmlformats.org/officeDocument/2006/relationships/hyperlink" Target="https://www.datagovernanceaus.com.au/"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learning/search?keywords=data%20governance&amp;promptType=LEARNER_TYPED" TargetMode="External"/><Relationship Id="rId2" Type="http://schemas.openxmlformats.org/officeDocument/2006/relationships/hyperlink" Target="https://app.pluralsight.com/paths/skill/data-governance-literacy"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31518" y="-5427030"/>
            <a:ext cx="9024255" cy="90242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4" name="Group 4"/>
          <p:cNvGrpSpPr/>
          <p:nvPr/>
        </p:nvGrpSpPr>
        <p:grpSpPr>
          <a:xfrm>
            <a:off x="11022260" y="3285817"/>
            <a:ext cx="10686348" cy="1068634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6" name="Group 6"/>
          <p:cNvGrpSpPr/>
          <p:nvPr/>
        </p:nvGrpSpPr>
        <p:grpSpPr>
          <a:xfrm>
            <a:off x="8531518" y="9602866"/>
            <a:ext cx="2143753" cy="2143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8" name="Group 8"/>
          <p:cNvGrpSpPr/>
          <p:nvPr/>
        </p:nvGrpSpPr>
        <p:grpSpPr>
          <a:xfrm>
            <a:off x="8531518" y="-5427030"/>
            <a:ext cx="9024255" cy="90242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20999"/>
              </a:blip>
              <a:stretch>
                <a:fillRect l="-32644" r="-32644"/>
              </a:stretch>
            </a:blipFill>
          </p:spPr>
          <p:txBody>
            <a:bodyPr/>
            <a:lstStyle/>
            <a:p>
              <a:endParaRPr lang="en-AU"/>
            </a:p>
          </p:txBody>
        </p:sp>
      </p:grpSp>
      <p:grpSp>
        <p:nvGrpSpPr>
          <p:cNvPr id="10" name="Group 10"/>
          <p:cNvGrpSpPr/>
          <p:nvPr/>
        </p:nvGrpSpPr>
        <p:grpSpPr>
          <a:xfrm>
            <a:off x="11022260" y="3285817"/>
            <a:ext cx="10686348" cy="106863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20999"/>
              </a:blip>
              <a:stretch>
                <a:fillRect l="-16666" r="-16666"/>
              </a:stretch>
            </a:blipFill>
          </p:spPr>
          <p:txBody>
            <a:bodyPr/>
            <a:lstStyle/>
            <a:p>
              <a:endParaRPr lang="en-AU"/>
            </a:p>
          </p:txBody>
        </p:sp>
      </p:grpSp>
      <p:grpSp>
        <p:nvGrpSpPr>
          <p:cNvPr id="12" name="Group 12"/>
          <p:cNvGrpSpPr/>
          <p:nvPr/>
        </p:nvGrpSpPr>
        <p:grpSpPr>
          <a:xfrm>
            <a:off x="8531518" y="9602866"/>
            <a:ext cx="2143753" cy="21437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20999"/>
              </a:blip>
              <a:stretch>
                <a:fillRect l="-25046" r="-25046"/>
              </a:stretch>
            </a:blipFill>
          </p:spPr>
          <p:txBody>
            <a:bodyPr/>
            <a:lstStyle/>
            <a:p>
              <a:endParaRPr lang="en-AU"/>
            </a:p>
          </p:txBody>
        </p:sp>
      </p:grpSp>
      <p:grpSp>
        <p:nvGrpSpPr>
          <p:cNvPr id="14" name="Group 14"/>
          <p:cNvGrpSpPr/>
          <p:nvPr/>
        </p:nvGrpSpPr>
        <p:grpSpPr>
          <a:xfrm>
            <a:off x="5872099" y="1206862"/>
            <a:ext cx="1367825" cy="227090"/>
            <a:chOff x="0" y="0"/>
            <a:chExt cx="1823767" cy="302787"/>
          </a:xfrm>
        </p:grpSpPr>
        <p:grpSp>
          <p:nvGrpSpPr>
            <p:cNvPr id="15" name="Group 15"/>
            <p:cNvGrpSpPr/>
            <p:nvPr/>
          </p:nvGrpSpPr>
          <p:grpSpPr>
            <a:xfrm>
              <a:off x="0" y="0"/>
              <a:ext cx="302787" cy="3027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06993" y="0"/>
              <a:ext cx="302787" cy="3027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13987" y="0"/>
              <a:ext cx="302787" cy="30278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520980" y="0"/>
              <a:ext cx="302787" cy="30278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27" name="Group 27"/>
          <p:cNvGrpSpPr/>
          <p:nvPr/>
        </p:nvGrpSpPr>
        <p:grpSpPr>
          <a:xfrm>
            <a:off x="1705791" y="8912616"/>
            <a:ext cx="1367825" cy="227090"/>
            <a:chOff x="0" y="0"/>
            <a:chExt cx="1823767" cy="302787"/>
          </a:xfrm>
        </p:grpSpPr>
        <p:grpSp>
          <p:nvGrpSpPr>
            <p:cNvPr id="28" name="Group 28"/>
            <p:cNvGrpSpPr/>
            <p:nvPr/>
          </p:nvGrpSpPr>
          <p:grpSpPr>
            <a:xfrm>
              <a:off x="0" y="0"/>
              <a:ext cx="302787" cy="30278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06993" y="0"/>
              <a:ext cx="302787" cy="30278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013987" y="0"/>
              <a:ext cx="302787" cy="30278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520980" y="0"/>
              <a:ext cx="302787" cy="30278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sp>
        <p:nvSpPr>
          <p:cNvPr id="40" name="TextBox 40"/>
          <p:cNvSpPr txBox="1"/>
          <p:nvPr/>
        </p:nvSpPr>
        <p:spPr>
          <a:xfrm>
            <a:off x="1028700" y="2657846"/>
            <a:ext cx="11357833" cy="2394966"/>
          </a:xfrm>
          <a:prstGeom prst="rect">
            <a:avLst/>
          </a:prstGeom>
        </p:spPr>
        <p:txBody>
          <a:bodyPr lIns="0" tIns="0" rIns="0" bIns="0" rtlCol="0" anchor="t">
            <a:spAutoFit/>
          </a:bodyPr>
          <a:lstStyle/>
          <a:p>
            <a:pPr algn="l">
              <a:lnSpc>
                <a:spcPts val="9072"/>
              </a:lnSpc>
            </a:pPr>
            <a:r>
              <a:rPr lang="en-US" sz="8400" b="1">
                <a:solidFill>
                  <a:srgbClr val="2E4F6B"/>
                </a:solidFill>
                <a:latin typeface="Poppins Semi-Bold"/>
                <a:ea typeface="Poppins Semi-Bold"/>
                <a:cs typeface="Poppins Semi-Bold"/>
                <a:sym typeface="Poppins Semi-Bold"/>
              </a:rPr>
              <a:t>DATA SATURDAY</a:t>
            </a:r>
          </a:p>
          <a:p>
            <a:pPr algn="l">
              <a:lnSpc>
                <a:spcPts val="9072"/>
              </a:lnSpc>
            </a:pPr>
            <a:r>
              <a:rPr lang="en-US" sz="8400" b="1">
                <a:solidFill>
                  <a:srgbClr val="2E4F6B"/>
                </a:solidFill>
                <a:latin typeface="Poppins Semi-Bold"/>
                <a:ea typeface="Poppins Semi-Bold"/>
                <a:cs typeface="Poppins Semi-Bold"/>
                <a:sym typeface="Poppins Semi-Bold"/>
              </a:rPr>
              <a:t>MELBOURNE 2025</a:t>
            </a:r>
          </a:p>
        </p:txBody>
      </p:sp>
      <p:grpSp>
        <p:nvGrpSpPr>
          <p:cNvPr id="41" name="Group 41"/>
          <p:cNvGrpSpPr/>
          <p:nvPr/>
        </p:nvGrpSpPr>
        <p:grpSpPr>
          <a:xfrm>
            <a:off x="1026872" y="8162730"/>
            <a:ext cx="2044916" cy="466260"/>
            <a:chOff x="0" y="0"/>
            <a:chExt cx="538579" cy="122801"/>
          </a:xfrm>
        </p:grpSpPr>
        <p:sp>
          <p:nvSpPr>
            <p:cNvPr id="42" name="Freeform 42"/>
            <p:cNvSpPr/>
            <p:nvPr/>
          </p:nvSpPr>
          <p:spPr>
            <a:xfrm>
              <a:off x="0" y="0"/>
              <a:ext cx="538579" cy="122801"/>
            </a:xfrm>
            <a:custGeom>
              <a:avLst/>
              <a:gdLst/>
              <a:ahLst/>
              <a:cxnLst/>
              <a:rect l="l" t="t" r="r" b="b"/>
              <a:pathLst>
                <a:path w="538579" h="122801">
                  <a:moveTo>
                    <a:pt x="61400" y="0"/>
                  </a:moveTo>
                  <a:lnTo>
                    <a:pt x="477178" y="0"/>
                  </a:lnTo>
                  <a:cubicBezTo>
                    <a:pt x="511089" y="0"/>
                    <a:pt x="538579" y="27490"/>
                    <a:pt x="538579" y="61400"/>
                  </a:cubicBezTo>
                  <a:lnTo>
                    <a:pt x="538579" y="61400"/>
                  </a:lnTo>
                  <a:cubicBezTo>
                    <a:pt x="538579" y="77685"/>
                    <a:pt x="532110" y="93302"/>
                    <a:pt x="520595" y="104817"/>
                  </a:cubicBezTo>
                  <a:cubicBezTo>
                    <a:pt x="509080" y="116332"/>
                    <a:pt x="493463" y="122801"/>
                    <a:pt x="477178" y="122801"/>
                  </a:cubicBezTo>
                  <a:lnTo>
                    <a:pt x="61400" y="122801"/>
                  </a:lnTo>
                  <a:cubicBezTo>
                    <a:pt x="27490" y="122801"/>
                    <a:pt x="0" y="95311"/>
                    <a:pt x="0" y="61400"/>
                  </a:cubicBezTo>
                  <a:lnTo>
                    <a:pt x="0" y="61400"/>
                  </a:lnTo>
                  <a:cubicBezTo>
                    <a:pt x="0" y="27490"/>
                    <a:pt x="27490" y="0"/>
                    <a:pt x="61400" y="0"/>
                  </a:cubicBezTo>
                  <a:close/>
                </a:path>
              </a:pathLst>
            </a:custGeom>
            <a:solidFill>
              <a:srgbClr val="214C9F"/>
            </a:solidFill>
          </p:spPr>
          <p:txBody>
            <a:bodyPr/>
            <a:lstStyle/>
            <a:p>
              <a:endParaRPr lang="en-AU"/>
            </a:p>
          </p:txBody>
        </p:sp>
        <p:sp>
          <p:nvSpPr>
            <p:cNvPr id="43" name="TextBox 43"/>
            <p:cNvSpPr txBox="1"/>
            <p:nvPr/>
          </p:nvSpPr>
          <p:spPr>
            <a:xfrm>
              <a:off x="0" y="-57150"/>
              <a:ext cx="538579" cy="179951"/>
            </a:xfrm>
            <a:prstGeom prst="rect">
              <a:avLst/>
            </a:prstGeom>
          </p:spPr>
          <p:txBody>
            <a:bodyPr lIns="50800" tIns="50800" rIns="50800" bIns="50800" rtlCol="0" anchor="ctr"/>
            <a:lstStyle/>
            <a:p>
              <a:pPr algn="ctr">
                <a:lnSpc>
                  <a:spcPts val="2659"/>
                </a:lnSpc>
              </a:pPr>
              <a:endParaRPr/>
            </a:p>
          </p:txBody>
        </p:sp>
      </p:grpSp>
      <p:sp>
        <p:nvSpPr>
          <p:cNvPr id="44" name="Freeform 44"/>
          <p:cNvSpPr/>
          <p:nvPr/>
        </p:nvSpPr>
        <p:spPr>
          <a:xfrm>
            <a:off x="998488" y="7334586"/>
            <a:ext cx="1661002" cy="570969"/>
          </a:xfrm>
          <a:custGeom>
            <a:avLst/>
            <a:gdLst/>
            <a:ahLst/>
            <a:cxnLst/>
            <a:rect l="l" t="t" r="r" b="b"/>
            <a:pathLst>
              <a:path w="1661002" h="570969">
                <a:moveTo>
                  <a:pt x="0" y="0"/>
                </a:moveTo>
                <a:lnTo>
                  <a:pt x="1661002" y="0"/>
                </a:lnTo>
                <a:lnTo>
                  <a:pt x="1661002" y="570969"/>
                </a:lnTo>
                <a:lnTo>
                  <a:pt x="0" y="570969"/>
                </a:lnTo>
                <a:lnTo>
                  <a:pt x="0" y="0"/>
                </a:lnTo>
                <a:close/>
              </a:path>
            </a:pathLst>
          </a:custGeom>
          <a:blipFill>
            <a:blip r:embed="rId5"/>
            <a:stretch>
              <a:fillRect/>
            </a:stretch>
          </a:blipFill>
        </p:spPr>
        <p:txBody>
          <a:bodyPr/>
          <a:lstStyle/>
          <a:p>
            <a:endParaRPr lang="en-AU"/>
          </a:p>
        </p:txBody>
      </p:sp>
      <p:sp>
        <p:nvSpPr>
          <p:cNvPr id="45" name="Freeform 45"/>
          <p:cNvSpPr/>
          <p:nvPr/>
        </p:nvSpPr>
        <p:spPr>
          <a:xfrm>
            <a:off x="2969691" y="7285053"/>
            <a:ext cx="1795412" cy="618439"/>
          </a:xfrm>
          <a:custGeom>
            <a:avLst/>
            <a:gdLst/>
            <a:ahLst/>
            <a:cxnLst/>
            <a:rect l="l" t="t" r="r" b="b"/>
            <a:pathLst>
              <a:path w="1795412" h="618439">
                <a:moveTo>
                  <a:pt x="0" y="0"/>
                </a:moveTo>
                <a:lnTo>
                  <a:pt x="1795412" y="0"/>
                </a:lnTo>
                <a:lnTo>
                  <a:pt x="1795412" y="618439"/>
                </a:lnTo>
                <a:lnTo>
                  <a:pt x="0" y="618439"/>
                </a:lnTo>
                <a:lnTo>
                  <a:pt x="0" y="0"/>
                </a:lnTo>
                <a:close/>
              </a:path>
            </a:pathLst>
          </a:custGeom>
          <a:blipFill>
            <a:blip r:embed="rId6"/>
            <a:stretch>
              <a:fillRect/>
            </a:stretch>
          </a:blipFill>
        </p:spPr>
        <p:txBody>
          <a:bodyPr/>
          <a:lstStyle/>
          <a:p>
            <a:endParaRPr lang="en-AU"/>
          </a:p>
        </p:txBody>
      </p:sp>
      <p:sp>
        <p:nvSpPr>
          <p:cNvPr id="46" name="Freeform 46"/>
          <p:cNvSpPr/>
          <p:nvPr/>
        </p:nvSpPr>
        <p:spPr>
          <a:xfrm>
            <a:off x="5079428" y="7528576"/>
            <a:ext cx="3173890" cy="374916"/>
          </a:xfrm>
          <a:custGeom>
            <a:avLst/>
            <a:gdLst/>
            <a:ahLst/>
            <a:cxnLst/>
            <a:rect l="l" t="t" r="r" b="b"/>
            <a:pathLst>
              <a:path w="3173890" h="374916">
                <a:moveTo>
                  <a:pt x="0" y="0"/>
                </a:moveTo>
                <a:lnTo>
                  <a:pt x="3173891" y="0"/>
                </a:lnTo>
                <a:lnTo>
                  <a:pt x="3173891" y="374916"/>
                </a:lnTo>
                <a:lnTo>
                  <a:pt x="0" y="374916"/>
                </a:lnTo>
                <a:lnTo>
                  <a:pt x="0" y="0"/>
                </a:lnTo>
                <a:close/>
              </a:path>
            </a:pathLst>
          </a:custGeom>
          <a:blipFill>
            <a:blip r:embed="rId7"/>
            <a:stretch>
              <a:fillRect/>
            </a:stretch>
          </a:blipFill>
        </p:spPr>
        <p:txBody>
          <a:bodyPr/>
          <a:lstStyle/>
          <a:p>
            <a:endParaRPr lang="en-AU"/>
          </a:p>
        </p:txBody>
      </p:sp>
      <p:sp>
        <p:nvSpPr>
          <p:cNvPr id="47" name="Freeform 47"/>
          <p:cNvSpPr/>
          <p:nvPr/>
        </p:nvSpPr>
        <p:spPr>
          <a:xfrm>
            <a:off x="720458" y="5778630"/>
            <a:ext cx="5653140" cy="1583691"/>
          </a:xfrm>
          <a:custGeom>
            <a:avLst/>
            <a:gdLst/>
            <a:ahLst/>
            <a:cxnLst/>
            <a:rect l="l" t="t" r="r" b="b"/>
            <a:pathLst>
              <a:path w="5653140" h="1583691">
                <a:moveTo>
                  <a:pt x="0" y="0"/>
                </a:moveTo>
                <a:lnTo>
                  <a:pt x="5653140" y="0"/>
                </a:lnTo>
                <a:lnTo>
                  <a:pt x="5653140" y="1583690"/>
                </a:lnTo>
                <a:lnTo>
                  <a:pt x="0" y="1583690"/>
                </a:lnTo>
                <a:lnTo>
                  <a:pt x="0" y="0"/>
                </a:lnTo>
                <a:close/>
              </a:path>
            </a:pathLst>
          </a:custGeom>
          <a:blipFill>
            <a:blip r:embed="rId8"/>
            <a:stretch>
              <a:fillRect l="-7413" t="-83293" r="-4633" b="-83346"/>
            </a:stretch>
          </a:blipFill>
        </p:spPr>
        <p:txBody>
          <a:bodyPr/>
          <a:lstStyle/>
          <a:p>
            <a:endParaRPr lang="en-AU"/>
          </a:p>
        </p:txBody>
      </p:sp>
      <p:sp>
        <p:nvSpPr>
          <p:cNvPr id="48" name="TextBox 48"/>
          <p:cNvSpPr txBox="1"/>
          <p:nvPr/>
        </p:nvSpPr>
        <p:spPr>
          <a:xfrm>
            <a:off x="1141660" y="8268480"/>
            <a:ext cx="1815340" cy="216662"/>
          </a:xfrm>
          <a:prstGeom prst="rect">
            <a:avLst/>
          </a:prstGeom>
        </p:spPr>
        <p:txBody>
          <a:bodyPr lIns="0" tIns="0" rIns="0" bIns="0" rtlCol="0" anchor="t">
            <a:spAutoFit/>
          </a:bodyPr>
          <a:lstStyle/>
          <a:p>
            <a:pPr algn="ctr">
              <a:lnSpc>
                <a:spcPts val="1708"/>
              </a:lnSpc>
            </a:pPr>
            <a:r>
              <a:rPr lang="en-US" sz="1220">
                <a:solidFill>
                  <a:srgbClr val="FFFFFF"/>
                </a:solidFill>
                <a:latin typeface="Poppins"/>
                <a:ea typeface="Poppins"/>
                <a:cs typeface="Poppins"/>
                <a:sym typeface="Poppins"/>
              </a:rPr>
              <a:t>Date: 11th October 2025</a:t>
            </a:r>
          </a:p>
        </p:txBody>
      </p:sp>
      <p:sp>
        <p:nvSpPr>
          <p:cNvPr id="49" name="TextBox 49"/>
          <p:cNvSpPr txBox="1"/>
          <p:nvPr/>
        </p:nvSpPr>
        <p:spPr>
          <a:xfrm>
            <a:off x="1083064" y="5713052"/>
            <a:ext cx="4089832" cy="216662"/>
          </a:xfrm>
          <a:prstGeom prst="rect">
            <a:avLst/>
          </a:prstGeom>
        </p:spPr>
        <p:txBody>
          <a:bodyPr lIns="0" tIns="0" rIns="0" bIns="0" rtlCol="0" anchor="t">
            <a:spAutoFit/>
          </a:bodyPr>
          <a:lstStyle/>
          <a:p>
            <a:pPr algn="l">
              <a:lnSpc>
                <a:spcPts val="1708"/>
              </a:lnSpc>
            </a:pPr>
            <a:r>
              <a:rPr lang="en-US" sz="1220">
                <a:solidFill>
                  <a:srgbClr val="2E4F6B"/>
                </a:solidFill>
                <a:latin typeface="Poppins"/>
                <a:ea typeface="Poppins"/>
                <a:cs typeface="Poppins"/>
                <a:sym typeface="Poppins"/>
              </a:rPr>
              <a:t>Presented by: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4AF5B3B-ECD2-C699-3A38-9BD24A4D6E56}"/>
              </a:ext>
            </a:extLst>
          </p:cNvPr>
          <p:cNvGrpSpPr/>
          <p:nvPr/>
        </p:nvGrpSpPr>
        <p:grpSpPr>
          <a:xfrm>
            <a:off x="1949217" y="151883"/>
            <a:ext cx="14731200" cy="9956135"/>
            <a:chOff x="1299478" y="101255"/>
            <a:chExt cx="9820800" cy="6637423"/>
          </a:xfrm>
        </p:grpSpPr>
        <p:sp>
          <p:nvSpPr>
            <p:cNvPr id="18" name="Rectangle 17">
              <a:extLst>
                <a:ext uri="{FF2B5EF4-FFF2-40B4-BE49-F238E27FC236}">
                  <a16:creationId xmlns:a16="http://schemas.microsoft.com/office/drawing/2014/main" id="{D3F2C858-30AD-9D44-50E6-CD722EBF09AC}"/>
                </a:ext>
              </a:extLst>
            </p:cNvPr>
            <p:cNvSpPr/>
            <p:nvPr/>
          </p:nvSpPr>
          <p:spPr>
            <a:xfrm rot="5400000">
              <a:off x="5605532" y="1225616"/>
              <a:ext cx="1207008" cy="9819115"/>
            </a:xfrm>
            <a:prstGeom prst="rect">
              <a:avLst/>
            </a:prstGeom>
            <a:solidFill>
              <a:schemeClr val="accent1">
                <a:lumMod val="7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dirty="0"/>
            </a:p>
          </p:txBody>
        </p:sp>
        <p:sp>
          <p:nvSpPr>
            <p:cNvPr id="20" name="Rectangle 19">
              <a:extLst>
                <a:ext uri="{FF2B5EF4-FFF2-40B4-BE49-F238E27FC236}">
                  <a16:creationId xmlns:a16="http://schemas.microsoft.com/office/drawing/2014/main" id="{E979CB33-9FE8-7066-9FB5-9C6069291DE3}"/>
                </a:ext>
              </a:extLst>
            </p:cNvPr>
            <p:cNvSpPr/>
            <p:nvPr/>
          </p:nvSpPr>
          <p:spPr>
            <a:xfrm>
              <a:off x="3972517" y="1135827"/>
              <a:ext cx="1800000" cy="4320000"/>
            </a:xfrm>
            <a:prstGeom prst="rect">
              <a:avLst/>
            </a:prstGeom>
            <a:solidFill>
              <a:schemeClr val="accent2">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4" name="TextBox 3">
              <a:extLst>
                <a:ext uri="{FF2B5EF4-FFF2-40B4-BE49-F238E27FC236}">
                  <a16:creationId xmlns:a16="http://schemas.microsoft.com/office/drawing/2014/main" id="{F7B2B59A-C366-4AF0-F55E-745F88BD5389}"/>
                </a:ext>
              </a:extLst>
            </p:cNvPr>
            <p:cNvSpPr txBox="1"/>
            <p:nvPr/>
          </p:nvSpPr>
          <p:spPr>
            <a:xfrm rot="16200000">
              <a:off x="2997941" y="2895718"/>
              <a:ext cx="3749153" cy="800219"/>
            </a:xfrm>
            <a:prstGeom prst="rect">
              <a:avLst/>
            </a:prstGeom>
            <a:noFill/>
          </p:spPr>
          <p:txBody>
            <a:bodyPr vert="horz" wrap="square" rtlCol="0">
              <a:spAutoFit/>
            </a:bodyPr>
            <a:lstStyle/>
            <a:p>
              <a:r>
                <a:rPr lang="en-AU" sz="7200" dirty="0"/>
                <a:t>Accountability</a:t>
              </a:r>
            </a:p>
          </p:txBody>
        </p:sp>
        <p:sp>
          <p:nvSpPr>
            <p:cNvPr id="21" name="Rectangle 20">
              <a:extLst>
                <a:ext uri="{FF2B5EF4-FFF2-40B4-BE49-F238E27FC236}">
                  <a16:creationId xmlns:a16="http://schemas.microsoft.com/office/drawing/2014/main" id="{C51EEA49-2604-E18A-91F9-2B3B8503D6EB}"/>
                </a:ext>
              </a:extLst>
            </p:cNvPr>
            <p:cNvSpPr/>
            <p:nvPr/>
          </p:nvSpPr>
          <p:spPr>
            <a:xfrm>
              <a:off x="6645556" y="1135827"/>
              <a:ext cx="1800000" cy="4320000"/>
            </a:xfrm>
            <a:prstGeom prst="rect">
              <a:avLst/>
            </a:prstGeom>
            <a:solidFill>
              <a:schemeClr val="accent2">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dirty="0"/>
            </a:p>
          </p:txBody>
        </p:sp>
        <p:sp>
          <p:nvSpPr>
            <p:cNvPr id="5" name="TextBox 4">
              <a:extLst>
                <a:ext uri="{FF2B5EF4-FFF2-40B4-BE49-F238E27FC236}">
                  <a16:creationId xmlns:a16="http://schemas.microsoft.com/office/drawing/2014/main" id="{B7C73E4D-D3BA-774C-6769-537F34FBC94E}"/>
                </a:ext>
              </a:extLst>
            </p:cNvPr>
            <p:cNvSpPr txBox="1"/>
            <p:nvPr/>
          </p:nvSpPr>
          <p:spPr>
            <a:xfrm rot="16200000">
              <a:off x="5794597" y="2895718"/>
              <a:ext cx="3501918" cy="800219"/>
            </a:xfrm>
            <a:prstGeom prst="rect">
              <a:avLst/>
            </a:prstGeom>
            <a:noFill/>
          </p:spPr>
          <p:txBody>
            <a:bodyPr vert="horz" wrap="square" rtlCol="0">
              <a:spAutoFit/>
            </a:bodyPr>
            <a:lstStyle/>
            <a:p>
              <a:r>
                <a:rPr lang="en-AU" sz="7200" dirty="0"/>
                <a:t>Transparency</a:t>
              </a:r>
            </a:p>
          </p:txBody>
        </p:sp>
        <p:sp>
          <p:nvSpPr>
            <p:cNvPr id="22" name="Rectangle 21">
              <a:extLst>
                <a:ext uri="{FF2B5EF4-FFF2-40B4-BE49-F238E27FC236}">
                  <a16:creationId xmlns:a16="http://schemas.microsoft.com/office/drawing/2014/main" id="{3E96DE6B-8668-A866-F91D-443AB958FA4B}"/>
                </a:ext>
              </a:extLst>
            </p:cNvPr>
            <p:cNvSpPr/>
            <p:nvPr/>
          </p:nvSpPr>
          <p:spPr>
            <a:xfrm>
              <a:off x="9318594" y="1135827"/>
              <a:ext cx="1800000" cy="4320000"/>
            </a:xfrm>
            <a:prstGeom prst="rect">
              <a:avLst/>
            </a:prstGeom>
            <a:solidFill>
              <a:schemeClr val="accent2">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6" name="TextBox 5">
              <a:extLst>
                <a:ext uri="{FF2B5EF4-FFF2-40B4-BE49-F238E27FC236}">
                  <a16:creationId xmlns:a16="http://schemas.microsoft.com/office/drawing/2014/main" id="{659B0574-16B3-8504-438F-4201B957ABAC}"/>
                </a:ext>
              </a:extLst>
            </p:cNvPr>
            <p:cNvSpPr txBox="1"/>
            <p:nvPr/>
          </p:nvSpPr>
          <p:spPr>
            <a:xfrm rot="16200000">
              <a:off x="8359740" y="2895718"/>
              <a:ext cx="3717708" cy="800219"/>
            </a:xfrm>
            <a:prstGeom prst="rect">
              <a:avLst/>
            </a:prstGeom>
            <a:noFill/>
          </p:spPr>
          <p:txBody>
            <a:bodyPr vert="horz" wrap="square" rtlCol="0">
              <a:spAutoFit/>
            </a:bodyPr>
            <a:lstStyle/>
            <a:p>
              <a:r>
                <a:rPr lang="en-AU" sz="7200" dirty="0"/>
                <a:t>Responsibility</a:t>
              </a:r>
            </a:p>
          </p:txBody>
        </p:sp>
        <p:sp>
          <p:nvSpPr>
            <p:cNvPr id="10" name="Rectangle 9">
              <a:extLst>
                <a:ext uri="{FF2B5EF4-FFF2-40B4-BE49-F238E27FC236}">
                  <a16:creationId xmlns:a16="http://schemas.microsoft.com/office/drawing/2014/main" id="{FF410F74-381D-FD8E-835A-B2DDFE0F375B}"/>
                </a:ext>
              </a:extLst>
            </p:cNvPr>
            <p:cNvSpPr/>
            <p:nvPr/>
          </p:nvSpPr>
          <p:spPr>
            <a:xfrm>
              <a:off x="1299478" y="1135827"/>
              <a:ext cx="1800000" cy="4320000"/>
            </a:xfrm>
            <a:prstGeom prst="rect">
              <a:avLst/>
            </a:prstGeom>
            <a:solidFill>
              <a:schemeClr val="accent2">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3" name="TextBox 2">
              <a:extLst>
                <a:ext uri="{FF2B5EF4-FFF2-40B4-BE49-F238E27FC236}">
                  <a16:creationId xmlns:a16="http://schemas.microsoft.com/office/drawing/2014/main" id="{834BD572-4156-3B1E-0155-CE2FE507D38A}"/>
                </a:ext>
              </a:extLst>
            </p:cNvPr>
            <p:cNvSpPr txBox="1"/>
            <p:nvPr/>
          </p:nvSpPr>
          <p:spPr>
            <a:xfrm rot="16200000">
              <a:off x="957944" y="2895718"/>
              <a:ext cx="2483068" cy="800219"/>
            </a:xfrm>
            <a:prstGeom prst="rect">
              <a:avLst/>
            </a:prstGeom>
            <a:noFill/>
          </p:spPr>
          <p:txBody>
            <a:bodyPr vert="horz" wrap="square" rtlCol="0">
              <a:spAutoFit/>
            </a:bodyPr>
            <a:lstStyle/>
            <a:p>
              <a:r>
                <a:rPr lang="en-AU" sz="7200" dirty="0"/>
                <a:t>Fairness</a:t>
              </a:r>
            </a:p>
          </p:txBody>
        </p:sp>
        <p:sp>
          <p:nvSpPr>
            <p:cNvPr id="17" name="TextBox 16">
              <a:extLst>
                <a:ext uri="{FF2B5EF4-FFF2-40B4-BE49-F238E27FC236}">
                  <a16:creationId xmlns:a16="http://schemas.microsoft.com/office/drawing/2014/main" id="{3FBEF52C-2C87-6F77-3B7E-B3566F7ABF62}"/>
                </a:ext>
              </a:extLst>
            </p:cNvPr>
            <p:cNvSpPr txBox="1"/>
            <p:nvPr/>
          </p:nvSpPr>
          <p:spPr>
            <a:xfrm>
              <a:off x="2822269" y="5673508"/>
              <a:ext cx="7472613" cy="892552"/>
            </a:xfrm>
            <a:prstGeom prst="rect">
              <a:avLst/>
            </a:prstGeom>
            <a:noFill/>
          </p:spPr>
          <p:txBody>
            <a:bodyPr vert="horz" wrap="square" rtlCol="0">
              <a:spAutoFit/>
            </a:bodyPr>
            <a:lstStyle/>
            <a:p>
              <a:r>
                <a:rPr lang="en-AU" sz="8100" dirty="0"/>
                <a:t>The Pillars of Governance</a:t>
              </a:r>
            </a:p>
          </p:txBody>
        </p:sp>
        <p:sp>
          <p:nvSpPr>
            <p:cNvPr id="27" name="Isosceles Triangle 26">
              <a:extLst>
                <a:ext uri="{FF2B5EF4-FFF2-40B4-BE49-F238E27FC236}">
                  <a16:creationId xmlns:a16="http://schemas.microsoft.com/office/drawing/2014/main" id="{1BF9D74F-7DCA-E8A3-0ED0-483463BB1E10}"/>
                </a:ext>
              </a:extLst>
            </p:cNvPr>
            <p:cNvSpPr/>
            <p:nvPr/>
          </p:nvSpPr>
          <p:spPr>
            <a:xfrm>
              <a:off x="1299478" y="101255"/>
              <a:ext cx="9820800" cy="958730"/>
            </a:xfrm>
            <a:prstGeom prst="triangle">
              <a:avLst>
                <a:gd name="adj" fmla="val 49599"/>
              </a:avLst>
            </a:prstGeom>
            <a:solidFill>
              <a:schemeClr val="accent1">
                <a:lumMod val="60000"/>
                <a:lumOff val="4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28" name="TextBox 27">
              <a:extLst>
                <a:ext uri="{FF2B5EF4-FFF2-40B4-BE49-F238E27FC236}">
                  <a16:creationId xmlns:a16="http://schemas.microsoft.com/office/drawing/2014/main" id="{A09EBEA1-9004-7079-938C-D65E88C1C3D8}"/>
                </a:ext>
              </a:extLst>
            </p:cNvPr>
            <p:cNvSpPr txBox="1"/>
            <p:nvPr/>
          </p:nvSpPr>
          <p:spPr>
            <a:xfrm>
              <a:off x="4314299" y="207575"/>
              <a:ext cx="3563402" cy="892552"/>
            </a:xfrm>
            <a:prstGeom prst="rect">
              <a:avLst/>
            </a:prstGeom>
            <a:noFill/>
          </p:spPr>
          <p:txBody>
            <a:bodyPr wrap="square" rtlCol="0">
              <a:spAutoFit/>
            </a:bodyPr>
            <a:lstStyle/>
            <a:p>
              <a:pPr algn="ctr"/>
              <a:r>
                <a:rPr lang="en-AU" sz="8100" dirty="0"/>
                <a:t>Governance</a:t>
              </a:r>
            </a:p>
          </p:txBody>
        </p:sp>
      </p:grpSp>
    </p:spTree>
    <p:extLst>
      <p:ext uri="{BB962C8B-B14F-4D97-AF65-F5344CB8AC3E}">
        <p14:creationId xmlns:p14="http://schemas.microsoft.com/office/powerpoint/2010/main" val="1845972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85FC-82B4-DE66-3B60-B579F766A3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787B61-118E-988A-9C64-470ECC7343D3}"/>
              </a:ext>
            </a:extLst>
          </p:cNvPr>
          <p:cNvSpPr txBox="1"/>
          <p:nvPr/>
        </p:nvSpPr>
        <p:spPr>
          <a:xfrm>
            <a:off x="572588" y="7754933"/>
            <a:ext cx="16859792" cy="1631216"/>
          </a:xfrm>
          <a:prstGeom prst="rect">
            <a:avLst/>
          </a:prstGeom>
          <a:noFill/>
        </p:spPr>
        <p:txBody>
          <a:bodyPr wrap="square">
            <a:spAutoFit/>
          </a:bodyPr>
          <a:lstStyle/>
          <a:p>
            <a:pPr>
              <a:buNone/>
            </a:pPr>
            <a:r>
              <a:rPr lang="en-US" sz="2800" b="1" dirty="0"/>
              <a:t>Transparency</a:t>
            </a:r>
            <a:r>
              <a:rPr lang="en-US" sz="2800" dirty="0"/>
              <a:t>:</a:t>
            </a:r>
            <a:r>
              <a:rPr lang="en-US" sz="2400" dirty="0"/>
              <a:t> Fairness requires transparency about how data is used to make decisions that affect people's lives, enabling scrutiny and accountability.</a:t>
            </a:r>
          </a:p>
          <a:p>
            <a:pPr>
              <a:buNone/>
            </a:pPr>
            <a:r>
              <a:rPr lang="en-US" sz="2400" dirty="0"/>
              <a:t>In practice, fairness in data governance means implementing policies, technical controls, and oversight mechanisms that actively work to prevent discriminatory outcomes while promoting equitable treatment across all affected populations.</a:t>
            </a:r>
          </a:p>
        </p:txBody>
      </p:sp>
      <p:sp>
        <p:nvSpPr>
          <p:cNvPr id="4" name="TextBox 3">
            <a:extLst>
              <a:ext uri="{FF2B5EF4-FFF2-40B4-BE49-F238E27FC236}">
                <a16:creationId xmlns:a16="http://schemas.microsoft.com/office/drawing/2014/main" id="{64B5E32E-0080-34D3-9BDA-941AC7689274}"/>
              </a:ext>
            </a:extLst>
          </p:cNvPr>
          <p:cNvSpPr txBox="1"/>
          <p:nvPr/>
        </p:nvSpPr>
        <p:spPr>
          <a:xfrm>
            <a:off x="609600" y="342900"/>
            <a:ext cx="12420600" cy="1200329"/>
          </a:xfrm>
          <a:prstGeom prst="rect">
            <a:avLst/>
          </a:prstGeom>
          <a:noFill/>
        </p:spPr>
        <p:txBody>
          <a:bodyPr wrap="square" rtlCol="0">
            <a:spAutoFit/>
          </a:bodyPr>
          <a:lstStyle/>
          <a:p>
            <a:pPr>
              <a:buNone/>
            </a:pPr>
            <a:r>
              <a:rPr lang="en-US" sz="7200" b="1" dirty="0"/>
              <a:t>Fairness in Data Governance</a:t>
            </a:r>
          </a:p>
        </p:txBody>
      </p:sp>
      <p:sp>
        <p:nvSpPr>
          <p:cNvPr id="5" name="TextBox 4">
            <a:extLst>
              <a:ext uri="{FF2B5EF4-FFF2-40B4-BE49-F238E27FC236}">
                <a16:creationId xmlns:a16="http://schemas.microsoft.com/office/drawing/2014/main" id="{5242C47B-66B6-E07B-5979-DEAC49F179B0}"/>
              </a:ext>
            </a:extLst>
          </p:cNvPr>
          <p:cNvSpPr txBox="1"/>
          <p:nvPr/>
        </p:nvSpPr>
        <p:spPr>
          <a:xfrm>
            <a:off x="572588" y="1619934"/>
            <a:ext cx="16896806" cy="1200329"/>
          </a:xfrm>
          <a:prstGeom prst="rect">
            <a:avLst/>
          </a:prstGeom>
          <a:noFill/>
        </p:spPr>
        <p:txBody>
          <a:bodyPr wrap="square">
            <a:spAutoFit/>
          </a:bodyPr>
          <a:lstStyle/>
          <a:p>
            <a:pPr>
              <a:buNone/>
            </a:pPr>
            <a:r>
              <a:rPr lang="en-US" sz="2400" dirty="0"/>
              <a:t>Fairness in data governance refers to ensuring that data collection, processing, and use don't perpetuate discrimination or create unjust outcomes for individuals or groups. It's a critical principle that addresses how data-driven decisions impact different populations.</a:t>
            </a:r>
          </a:p>
        </p:txBody>
      </p:sp>
      <p:sp>
        <p:nvSpPr>
          <p:cNvPr id="7" name="TextBox 6">
            <a:extLst>
              <a:ext uri="{FF2B5EF4-FFF2-40B4-BE49-F238E27FC236}">
                <a16:creationId xmlns:a16="http://schemas.microsoft.com/office/drawing/2014/main" id="{8EA5CD5D-546D-B0B1-6D3A-D0C0F962EEBD}"/>
              </a:ext>
            </a:extLst>
          </p:cNvPr>
          <p:cNvSpPr txBox="1"/>
          <p:nvPr/>
        </p:nvSpPr>
        <p:spPr>
          <a:xfrm>
            <a:off x="572588" y="3019289"/>
            <a:ext cx="16916400" cy="1261884"/>
          </a:xfrm>
          <a:prstGeom prst="rect">
            <a:avLst/>
          </a:prstGeom>
          <a:noFill/>
        </p:spPr>
        <p:txBody>
          <a:bodyPr wrap="square">
            <a:spAutoFit/>
          </a:bodyPr>
          <a:lstStyle/>
          <a:p>
            <a:pPr>
              <a:buNone/>
            </a:pPr>
            <a:r>
              <a:rPr lang="en-US" sz="2800" b="1" dirty="0"/>
              <a:t>Bias Prevention</a:t>
            </a:r>
            <a:r>
              <a:rPr lang="en-US" sz="2800" dirty="0"/>
              <a:t>: </a:t>
            </a:r>
            <a:r>
              <a:rPr lang="en-US" sz="2400" dirty="0"/>
              <a:t>Data governance frameworks must identify and mitigate biases in datasets that could lead to unfair treatment based on protected characteristics like race, gender, age, or socioeconomic status. This includes examining historical biases embedded in training data.</a:t>
            </a:r>
          </a:p>
        </p:txBody>
      </p:sp>
      <p:sp>
        <p:nvSpPr>
          <p:cNvPr id="9" name="TextBox 8">
            <a:extLst>
              <a:ext uri="{FF2B5EF4-FFF2-40B4-BE49-F238E27FC236}">
                <a16:creationId xmlns:a16="http://schemas.microsoft.com/office/drawing/2014/main" id="{138B6031-2FD1-00BB-AC5B-F1DE84FBA296}"/>
              </a:ext>
            </a:extLst>
          </p:cNvPr>
          <p:cNvSpPr txBox="1"/>
          <p:nvPr/>
        </p:nvSpPr>
        <p:spPr>
          <a:xfrm>
            <a:off x="572588" y="4480199"/>
            <a:ext cx="16953411" cy="892552"/>
          </a:xfrm>
          <a:prstGeom prst="rect">
            <a:avLst/>
          </a:prstGeom>
          <a:noFill/>
        </p:spPr>
        <p:txBody>
          <a:bodyPr wrap="square">
            <a:spAutoFit/>
          </a:bodyPr>
          <a:lstStyle/>
          <a:p>
            <a:pPr>
              <a:buNone/>
            </a:pPr>
            <a:r>
              <a:rPr lang="en-US" sz="2800" b="1" dirty="0"/>
              <a:t>Equitable Access</a:t>
            </a:r>
            <a:r>
              <a:rPr lang="en-US" sz="2800" dirty="0"/>
              <a:t>: </a:t>
            </a:r>
            <a:r>
              <a:rPr lang="en-US" sz="2400" dirty="0"/>
              <a:t>Fair data governance ensures that the benefits of data use are distributed equitably, and that certain groups aren't systematically excluded from services or opportunities based on algorithmic decisions.</a:t>
            </a:r>
          </a:p>
        </p:txBody>
      </p:sp>
      <p:sp>
        <p:nvSpPr>
          <p:cNvPr id="11" name="TextBox 10">
            <a:extLst>
              <a:ext uri="{FF2B5EF4-FFF2-40B4-BE49-F238E27FC236}">
                <a16:creationId xmlns:a16="http://schemas.microsoft.com/office/drawing/2014/main" id="{E6072AF4-B60B-4877-37BD-B11CE04A05DA}"/>
              </a:ext>
            </a:extLst>
          </p:cNvPr>
          <p:cNvSpPr txBox="1"/>
          <p:nvPr/>
        </p:nvSpPr>
        <p:spPr>
          <a:xfrm>
            <a:off x="572588" y="5571777"/>
            <a:ext cx="16916399" cy="892552"/>
          </a:xfrm>
          <a:prstGeom prst="rect">
            <a:avLst/>
          </a:prstGeom>
          <a:noFill/>
        </p:spPr>
        <p:txBody>
          <a:bodyPr wrap="square">
            <a:spAutoFit/>
          </a:bodyPr>
          <a:lstStyle/>
          <a:p>
            <a:pPr>
              <a:buNone/>
            </a:pPr>
            <a:r>
              <a:rPr lang="en-US" sz="2800" b="1" dirty="0"/>
              <a:t>Representation</a:t>
            </a:r>
            <a:r>
              <a:rPr lang="en-US" sz="2800" dirty="0"/>
              <a:t>:</a:t>
            </a:r>
            <a:r>
              <a:rPr lang="en-US" sz="2400" dirty="0"/>
              <a:t> Datasets should adequately represent diverse populations to avoid creating systems that work well for some groups but poorly for others. Underrepresented groups in data can face worse outcomes from automated systems.</a:t>
            </a:r>
          </a:p>
        </p:txBody>
      </p:sp>
      <p:sp>
        <p:nvSpPr>
          <p:cNvPr id="13" name="TextBox 12">
            <a:extLst>
              <a:ext uri="{FF2B5EF4-FFF2-40B4-BE49-F238E27FC236}">
                <a16:creationId xmlns:a16="http://schemas.microsoft.com/office/drawing/2014/main" id="{385B54A5-1048-9294-9B75-7A4F6A4CC005}"/>
              </a:ext>
            </a:extLst>
          </p:cNvPr>
          <p:cNvSpPr txBox="1"/>
          <p:nvPr/>
        </p:nvSpPr>
        <p:spPr>
          <a:xfrm>
            <a:off x="572588" y="6663355"/>
            <a:ext cx="16859793" cy="892552"/>
          </a:xfrm>
          <a:prstGeom prst="rect">
            <a:avLst/>
          </a:prstGeom>
          <a:noFill/>
        </p:spPr>
        <p:txBody>
          <a:bodyPr wrap="square">
            <a:spAutoFit/>
          </a:bodyPr>
          <a:lstStyle/>
          <a:p>
            <a:pPr>
              <a:buNone/>
            </a:pPr>
            <a:r>
              <a:rPr lang="en-US" sz="2800" b="1" dirty="0"/>
              <a:t>Accountability</a:t>
            </a:r>
            <a:r>
              <a:rPr lang="en-US" sz="2800" dirty="0"/>
              <a:t>:</a:t>
            </a:r>
            <a:r>
              <a:rPr lang="en-US" sz="2400" dirty="0"/>
              <a:t> Organizations must establish clear processes for auditing algorithms and data practices for fairness, and provide mechanisms for people to challenge unfair decisions or outcomes.</a:t>
            </a:r>
          </a:p>
        </p:txBody>
      </p:sp>
    </p:spTree>
    <p:extLst>
      <p:ext uri="{BB962C8B-B14F-4D97-AF65-F5344CB8AC3E}">
        <p14:creationId xmlns:p14="http://schemas.microsoft.com/office/powerpoint/2010/main" val="182974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1036E-F547-A769-C4B9-DAE446C46476}"/>
              </a:ext>
            </a:extLst>
          </p:cNvPr>
          <p:cNvSpPr txBox="1"/>
          <p:nvPr/>
        </p:nvSpPr>
        <p:spPr>
          <a:xfrm>
            <a:off x="609600" y="342900"/>
            <a:ext cx="13411200" cy="1200329"/>
          </a:xfrm>
          <a:prstGeom prst="rect">
            <a:avLst/>
          </a:prstGeom>
          <a:noFill/>
        </p:spPr>
        <p:txBody>
          <a:bodyPr wrap="square" rtlCol="0">
            <a:spAutoFit/>
          </a:bodyPr>
          <a:lstStyle/>
          <a:p>
            <a:r>
              <a:rPr lang="en-AU" sz="7200" b="1" dirty="0"/>
              <a:t>Accountability in Data Governance</a:t>
            </a:r>
          </a:p>
        </p:txBody>
      </p:sp>
      <p:sp>
        <p:nvSpPr>
          <p:cNvPr id="6" name="TextBox 5">
            <a:extLst>
              <a:ext uri="{FF2B5EF4-FFF2-40B4-BE49-F238E27FC236}">
                <a16:creationId xmlns:a16="http://schemas.microsoft.com/office/drawing/2014/main" id="{D6E97548-238E-B906-1231-D524D9533214}"/>
              </a:ext>
            </a:extLst>
          </p:cNvPr>
          <p:cNvSpPr txBox="1"/>
          <p:nvPr/>
        </p:nvSpPr>
        <p:spPr>
          <a:xfrm>
            <a:off x="520335" y="1322101"/>
            <a:ext cx="16996729" cy="1200329"/>
          </a:xfrm>
          <a:prstGeom prst="rect">
            <a:avLst/>
          </a:prstGeom>
          <a:noFill/>
        </p:spPr>
        <p:txBody>
          <a:bodyPr wrap="square">
            <a:spAutoFit/>
          </a:bodyPr>
          <a:lstStyle/>
          <a:p>
            <a:pPr>
              <a:buNone/>
            </a:pPr>
            <a:r>
              <a:rPr lang="en-US" sz="2400" dirty="0"/>
              <a:t>Accountability in data governance refers to establishing clear responsibility and ownership for data-related decisions, actions, and outcomes throughout an organization. It ensures that individuals and teams can be held answerable for how data is managed, used, and protected.</a:t>
            </a:r>
          </a:p>
        </p:txBody>
      </p:sp>
      <p:sp>
        <p:nvSpPr>
          <p:cNvPr id="8" name="TextBox 7">
            <a:extLst>
              <a:ext uri="{FF2B5EF4-FFF2-40B4-BE49-F238E27FC236}">
                <a16:creationId xmlns:a16="http://schemas.microsoft.com/office/drawing/2014/main" id="{A0AA1BFC-D521-9E77-D3DF-AA68A0ED0B79}"/>
              </a:ext>
            </a:extLst>
          </p:cNvPr>
          <p:cNvSpPr txBox="1"/>
          <p:nvPr/>
        </p:nvSpPr>
        <p:spPr>
          <a:xfrm>
            <a:off x="520336" y="2518414"/>
            <a:ext cx="16996728" cy="1261884"/>
          </a:xfrm>
          <a:prstGeom prst="rect">
            <a:avLst/>
          </a:prstGeom>
          <a:noFill/>
        </p:spPr>
        <p:txBody>
          <a:bodyPr wrap="square">
            <a:spAutoFit/>
          </a:bodyPr>
          <a:lstStyle/>
          <a:p>
            <a:pPr>
              <a:buNone/>
            </a:pPr>
            <a:r>
              <a:rPr lang="en-US" sz="2800" b="1" dirty="0"/>
              <a:t>Clear Ownership</a:t>
            </a:r>
            <a:r>
              <a:rPr lang="en-US" sz="2800" dirty="0"/>
              <a:t>: </a:t>
            </a:r>
            <a:r>
              <a:rPr lang="en-US" sz="2400" dirty="0"/>
              <a:t>Accountability requires defining specific roles and responsibilities for data stewardship, quality, security, and compliance. This includes designating data owners, custodians, and users who are responsible for different aspects of data management.</a:t>
            </a:r>
          </a:p>
        </p:txBody>
      </p:sp>
      <p:sp>
        <p:nvSpPr>
          <p:cNvPr id="10" name="TextBox 9">
            <a:extLst>
              <a:ext uri="{FF2B5EF4-FFF2-40B4-BE49-F238E27FC236}">
                <a16:creationId xmlns:a16="http://schemas.microsoft.com/office/drawing/2014/main" id="{8CDEA80B-3B7D-5BCD-11DC-9BECE646742B}"/>
              </a:ext>
            </a:extLst>
          </p:cNvPr>
          <p:cNvSpPr txBox="1"/>
          <p:nvPr/>
        </p:nvSpPr>
        <p:spPr>
          <a:xfrm>
            <a:off x="520336" y="3776283"/>
            <a:ext cx="16996728" cy="1261884"/>
          </a:xfrm>
          <a:prstGeom prst="rect">
            <a:avLst/>
          </a:prstGeom>
          <a:noFill/>
        </p:spPr>
        <p:txBody>
          <a:bodyPr wrap="square">
            <a:spAutoFit/>
          </a:bodyPr>
          <a:lstStyle/>
          <a:p>
            <a:pPr>
              <a:buNone/>
            </a:pPr>
            <a:r>
              <a:rPr lang="en-US" sz="2800" b="1" dirty="0"/>
              <a:t>Documented Policies</a:t>
            </a:r>
            <a:r>
              <a:rPr lang="en-US" sz="2800" dirty="0"/>
              <a:t>: </a:t>
            </a:r>
            <a:r>
              <a:rPr lang="en-US" sz="2400" dirty="0"/>
              <a:t>Organizations must maintain clear, documented policies and procedures that define acceptable data practices, decision-making authority, and expected standards of behavior. These policies provide the framework against which accountability is measured.</a:t>
            </a:r>
          </a:p>
        </p:txBody>
      </p:sp>
      <p:sp>
        <p:nvSpPr>
          <p:cNvPr id="12" name="TextBox 11">
            <a:extLst>
              <a:ext uri="{FF2B5EF4-FFF2-40B4-BE49-F238E27FC236}">
                <a16:creationId xmlns:a16="http://schemas.microsoft.com/office/drawing/2014/main" id="{16EDA568-76D4-F85E-026B-3767FD9621D6}"/>
              </a:ext>
            </a:extLst>
          </p:cNvPr>
          <p:cNvSpPr txBox="1"/>
          <p:nvPr/>
        </p:nvSpPr>
        <p:spPr>
          <a:xfrm>
            <a:off x="520336" y="5034151"/>
            <a:ext cx="16996728" cy="830997"/>
          </a:xfrm>
          <a:prstGeom prst="rect">
            <a:avLst/>
          </a:prstGeom>
          <a:noFill/>
        </p:spPr>
        <p:txBody>
          <a:bodyPr wrap="square">
            <a:spAutoFit/>
          </a:bodyPr>
          <a:lstStyle/>
          <a:p>
            <a:pPr>
              <a:buNone/>
            </a:pPr>
            <a:r>
              <a:rPr lang="en-US" sz="2400" b="1" dirty="0"/>
              <a:t>Audit Trails</a:t>
            </a:r>
            <a:r>
              <a:rPr lang="en-US" sz="2400" dirty="0"/>
              <a:t>: Maintaining comprehensive logs and records of data access, modifications, and decisions enables organizations to trace actions back to responsible individuals. This transparency is essential for both compliance and identifying issues.</a:t>
            </a:r>
          </a:p>
        </p:txBody>
      </p:sp>
      <p:sp>
        <p:nvSpPr>
          <p:cNvPr id="14" name="TextBox 13">
            <a:extLst>
              <a:ext uri="{FF2B5EF4-FFF2-40B4-BE49-F238E27FC236}">
                <a16:creationId xmlns:a16="http://schemas.microsoft.com/office/drawing/2014/main" id="{36605656-7A5B-50EC-A461-2AD1BD6919E1}"/>
              </a:ext>
            </a:extLst>
          </p:cNvPr>
          <p:cNvSpPr txBox="1"/>
          <p:nvPr/>
        </p:nvSpPr>
        <p:spPr>
          <a:xfrm>
            <a:off x="520336" y="5861132"/>
            <a:ext cx="16996728" cy="892552"/>
          </a:xfrm>
          <a:prstGeom prst="rect">
            <a:avLst/>
          </a:prstGeom>
          <a:noFill/>
        </p:spPr>
        <p:txBody>
          <a:bodyPr wrap="square">
            <a:spAutoFit/>
          </a:bodyPr>
          <a:lstStyle/>
          <a:p>
            <a:pPr>
              <a:buNone/>
            </a:pPr>
            <a:r>
              <a:rPr lang="en-US" sz="2800" b="1" dirty="0"/>
              <a:t>Consequences and Enforcement</a:t>
            </a:r>
            <a:r>
              <a:rPr lang="en-US" sz="2800" dirty="0"/>
              <a:t>: </a:t>
            </a:r>
            <a:r>
              <a:rPr lang="en-US" sz="2400" dirty="0"/>
              <a:t>True accountability requires mechanisms to enforce policies, including consequences for violations and rewards for compliance. Without enforcement, accountability frameworks remain theoretical.</a:t>
            </a:r>
          </a:p>
        </p:txBody>
      </p:sp>
      <p:sp>
        <p:nvSpPr>
          <p:cNvPr id="16" name="TextBox 15">
            <a:extLst>
              <a:ext uri="{FF2B5EF4-FFF2-40B4-BE49-F238E27FC236}">
                <a16:creationId xmlns:a16="http://schemas.microsoft.com/office/drawing/2014/main" id="{12A3B37E-3C4C-78AE-78F3-B8F47ED11228}"/>
              </a:ext>
            </a:extLst>
          </p:cNvPr>
          <p:cNvSpPr txBox="1"/>
          <p:nvPr/>
        </p:nvSpPr>
        <p:spPr>
          <a:xfrm>
            <a:off x="520336" y="6749669"/>
            <a:ext cx="16996728" cy="892552"/>
          </a:xfrm>
          <a:prstGeom prst="rect">
            <a:avLst/>
          </a:prstGeom>
          <a:noFill/>
        </p:spPr>
        <p:txBody>
          <a:bodyPr wrap="square">
            <a:spAutoFit/>
          </a:bodyPr>
          <a:lstStyle/>
          <a:p>
            <a:pPr>
              <a:buNone/>
            </a:pPr>
            <a:r>
              <a:rPr lang="en-US" sz="2800" b="1" dirty="0"/>
              <a:t>Regulatory Compliance</a:t>
            </a:r>
            <a:r>
              <a:rPr lang="en-US" sz="2800" dirty="0"/>
              <a:t>:</a:t>
            </a:r>
            <a:r>
              <a:rPr lang="en-US" sz="2400" dirty="0"/>
              <a:t> Accountability extends to meeting legal and regulatory obligations, such as data protection laws (GDPR, CCPA), with designated individuals responsible for ensuring compliance.</a:t>
            </a:r>
          </a:p>
        </p:txBody>
      </p:sp>
      <p:sp>
        <p:nvSpPr>
          <p:cNvPr id="18" name="TextBox 17">
            <a:extLst>
              <a:ext uri="{FF2B5EF4-FFF2-40B4-BE49-F238E27FC236}">
                <a16:creationId xmlns:a16="http://schemas.microsoft.com/office/drawing/2014/main" id="{F726B99D-2922-8415-C57A-A5A1163960B3}"/>
              </a:ext>
            </a:extLst>
          </p:cNvPr>
          <p:cNvSpPr txBox="1"/>
          <p:nvPr/>
        </p:nvSpPr>
        <p:spPr>
          <a:xfrm>
            <a:off x="520336" y="7638206"/>
            <a:ext cx="16996728" cy="1631216"/>
          </a:xfrm>
          <a:prstGeom prst="rect">
            <a:avLst/>
          </a:prstGeom>
          <a:noFill/>
        </p:spPr>
        <p:txBody>
          <a:bodyPr wrap="square">
            <a:spAutoFit/>
          </a:bodyPr>
          <a:lstStyle/>
          <a:p>
            <a:pPr>
              <a:buNone/>
            </a:pPr>
            <a:r>
              <a:rPr lang="en-US" sz="2800" b="1" dirty="0"/>
              <a:t>Stakeholder Communication</a:t>
            </a:r>
            <a:r>
              <a:rPr lang="en-US" sz="2800" dirty="0"/>
              <a:t>: </a:t>
            </a:r>
            <a:r>
              <a:rPr lang="en-US" sz="2400" dirty="0"/>
              <a:t>Accountable organizations maintain open channels for reporting concerns, responding to data incidents, and communicating with stakeholders about data practices and breaches.</a:t>
            </a:r>
          </a:p>
          <a:p>
            <a:pPr>
              <a:buNone/>
            </a:pPr>
            <a:r>
              <a:rPr lang="en-US" sz="2400" dirty="0"/>
              <a:t>In practice, accountability transforms data governance from abstract principles into actionable responsibilities, ensuring that someone is always answerable for data-related outcomes.</a:t>
            </a:r>
          </a:p>
        </p:txBody>
      </p:sp>
    </p:spTree>
    <p:extLst>
      <p:ext uri="{BB962C8B-B14F-4D97-AF65-F5344CB8AC3E}">
        <p14:creationId xmlns:p14="http://schemas.microsoft.com/office/powerpoint/2010/main" val="80052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8F689-B5DF-6B44-53C0-0DF5610419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372CF8-8AF7-DBEB-022D-8E39A3CA6880}"/>
              </a:ext>
            </a:extLst>
          </p:cNvPr>
          <p:cNvSpPr txBox="1"/>
          <p:nvPr/>
        </p:nvSpPr>
        <p:spPr>
          <a:xfrm>
            <a:off x="609600" y="342900"/>
            <a:ext cx="15468600" cy="1200329"/>
          </a:xfrm>
          <a:prstGeom prst="rect">
            <a:avLst/>
          </a:prstGeom>
          <a:noFill/>
        </p:spPr>
        <p:txBody>
          <a:bodyPr wrap="square" rtlCol="0">
            <a:spAutoFit/>
          </a:bodyPr>
          <a:lstStyle/>
          <a:p>
            <a:r>
              <a:rPr lang="en-AU" sz="7200" b="1" dirty="0"/>
              <a:t>Transparency in Data Governance</a:t>
            </a:r>
          </a:p>
        </p:txBody>
      </p:sp>
      <p:sp>
        <p:nvSpPr>
          <p:cNvPr id="7" name="TextBox 6">
            <a:extLst>
              <a:ext uri="{FF2B5EF4-FFF2-40B4-BE49-F238E27FC236}">
                <a16:creationId xmlns:a16="http://schemas.microsoft.com/office/drawing/2014/main" id="{6F88EB3B-8178-0B5C-0582-C4A7C8FF39B6}"/>
              </a:ext>
            </a:extLst>
          </p:cNvPr>
          <p:cNvSpPr txBox="1"/>
          <p:nvPr/>
        </p:nvSpPr>
        <p:spPr>
          <a:xfrm>
            <a:off x="228600" y="1409700"/>
            <a:ext cx="16611600" cy="1200329"/>
          </a:xfrm>
          <a:prstGeom prst="rect">
            <a:avLst/>
          </a:prstGeom>
          <a:noFill/>
        </p:spPr>
        <p:txBody>
          <a:bodyPr wrap="square">
            <a:spAutoFit/>
          </a:bodyPr>
          <a:lstStyle/>
          <a:p>
            <a:pPr>
              <a:buNone/>
            </a:pPr>
            <a:r>
              <a:rPr lang="en-US" sz="2400" dirty="0"/>
              <a:t>Transparency in data governance refers to the practice of making data policies, processes, and practices visible and understandable to stakeholders. It ensures that people can see and comprehend how data is collected, used, shared, and protected within an organization.</a:t>
            </a:r>
          </a:p>
        </p:txBody>
      </p:sp>
      <p:sp>
        <p:nvSpPr>
          <p:cNvPr id="9" name="TextBox 8">
            <a:extLst>
              <a:ext uri="{FF2B5EF4-FFF2-40B4-BE49-F238E27FC236}">
                <a16:creationId xmlns:a16="http://schemas.microsoft.com/office/drawing/2014/main" id="{6615DAF8-0A91-8747-5EF3-64D7010B50F4}"/>
              </a:ext>
            </a:extLst>
          </p:cNvPr>
          <p:cNvSpPr txBox="1"/>
          <p:nvPr/>
        </p:nvSpPr>
        <p:spPr>
          <a:xfrm>
            <a:off x="228600" y="2595141"/>
            <a:ext cx="16611600" cy="1261884"/>
          </a:xfrm>
          <a:prstGeom prst="rect">
            <a:avLst/>
          </a:prstGeom>
          <a:noFill/>
        </p:spPr>
        <p:txBody>
          <a:bodyPr wrap="square">
            <a:spAutoFit/>
          </a:bodyPr>
          <a:lstStyle/>
          <a:p>
            <a:pPr>
              <a:buNone/>
            </a:pPr>
            <a:r>
              <a:rPr lang="en-US" sz="2800" b="1" dirty="0"/>
              <a:t>Clear Communication</a:t>
            </a:r>
            <a:r>
              <a:rPr lang="en-US" sz="2800" dirty="0"/>
              <a:t>: </a:t>
            </a:r>
            <a:r>
              <a:rPr lang="en-US" sz="2400" dirty="0"/>
              <a:t>Transparency requires organizations to communicate their data practices in plain language that non-technical stakeholders can understand. This includes privacy policies, terms of service, and data usage notices that are accessible rather than buried in legal jargon.</a:t>
            </a:r>
          </a:p>
        </p:txBody>
      </p:sp>
      <p:sp>
        <p:nvSpPr>
          <p:cNvPr id="11" name="TextBox 10">
            <a:extLst>
              <a:ext uri="{FF2B5EF4-FFF2-40B4-BE49-F238E27FC236}">
                <a16:creationId xmlns:a16="http://schemas.microsoft.com/office/drawing/2014/main" id="{84EAD8EA-9014-F346-5A17-EFCF989E3ADF}"/>
              </a:ext>
            </a:extLst>
          </p:cNvPr>
          <p:cNvSpPr txBox="1"/>
          <p:nvPr/>
        </p:nvSpPr>
        <p:spPr>
          <a:xfrm>
            <a:off x="228600" y="3842137"/>
            <a:ext cx="16611600" cy="892552"/>
          </a:xfrm>
          <a:prstGeom prst="rect">
            <a:avLst/>
          </a:prstGeom>
          <a:noFill/>
        </p:spPr>
        <p:txBody>
          <a:bodyPr wrap="square">
            <a:spAutoFit/>
          </a:bodyPr>
          <a:lstStyle/>
          <a:p>
            <a:pPr>
              <a:buNone/>
            </a:pPr>
            <a:r>
              <a:rPr lang="en-US" sz="2800" b="1" dirty="0"/>
              <a:t>Data Processing Visibility</a:t>
            </a:r>
            <a:r>
              <a:rPr lang="en-US" sz="2800" dirty="0"/>
              <a:t>:</a:t>
            </a:r>
            <a:r>
              <a:rPr lang="en-US" sz="2400" dirty="0"/>
              <a:t> Organizations should disclose what data they collect, why they collect it, how long they retain it, and who has access to it. This extends to third-party data sharing and the purposes for which data is used.</a:t>
            </a:r>
          </a:p>
        </p:txBody>
      </p:sp>
      <p:sp>
        <p:nvSpPr>
          <p:cNvPr id="13" name="TextBox 12">
            <a:extLst>
              <a:ext uri="{FF2B5EF4-FFF2-40B4-BE49-F238E27FC236}">
                <a16:creationId xmlns:a16="http://schemas.microsoft.com/office/drawing/2014/main" id="{0DD88814-61D0-0E16-03C9-FA5CB9FBB91A}"/>
              </a:ext>
            </a:extLst>
          </p:cNvPr>
          <p:cNvSpPr txBox="1"/>
          <p:nvPr/>
        </p:nvSpPr>
        <p:spPr>
          <a:xfrm>
            <a:off x="228600" y="4719801"/>
            <a:ext cx="16611600" cy="1261884"/>
          </a:xfrm>
          <a:prstGeom prst="rect">
            <a:avLst/>
          </a:prstGeom>
          <a:noFill/>
        </p:spPr>
        <p:txBody>
          <a:bodyPr wrap="square">
            <a:spAutoFit/>
          </a:bodyPr>
          <a:lstStyle/>
          <a:p>
            <a:pPr>
              <a:buNone/>
            </a:pPr>
            <a:r>
              <a:rPr lang="en-US" sz="2800" b="1" dirty="0"/>
              <a:t>Algorithmic Transparency</a:t>
            </a:r>
            <a:r>
              <a:rPr lang="en-US" sz="2800" dirty="0"/>
              <a:t>: </a:t>
            </a:r>
            <a:r>
              <a:rPr lang="en-US" sz="2400" dirty="0"/>
              <a:t>When automated systems make decisions affecting people, transparency means explaining how these algorithms work, what data they use, and the logic behind their decisions. This is particularly important for AI and machine learning systems.</a:t>
            </a:r>
          </a:p>
        </p:txBody>
      </p:sp>
      <p:sp>
        <p:nvSpPr>
          <p:cNvPr id="15" name="TextBox 14">
            <a:extLst>
              <a:ext uri="{FF2B5EF4-FFF2-40B4-BE49-F238E27FC236}">
                <a16:creationId xmlns:a16="http://schemas.microsoft.com/office/drawing/2014/main" id="{649D7FE6-EF88-A9C9-3747-1695148D0F29}"/>
              </a:ext>
            </a:extLst>
          </p:cNvPr>
          <p:cNvSpPr txBox="1"/>
          <p:nvPr/>
        </p:nvSpPr>
        <p:spPr>
          <a:xfrm>
            <a:off x="228600" y="5966797"/>
            <a:ext cx="16611600" cy="892552"/>
          </a:xfrm>
          <a:prstGeom prst="rect">
            <a:avLst/>
          </a:prstGeom>
          <a:noFill/>
        </p:spPr>
        <p:txBody>
          <a:bodyPr wrap="square">
            <a:spAutoFit/>
          </a:bodyPr>
          <a:lstStyle/>
          <a:p>
            <a:pPr>
              <a:buNone/>
            </a:pPr>
            <a:r>
              <a:rPr lang="en-US" sz="2800" b="1" dirty="0"/>
              <a:t>Access Rights</a:t>
            </a:r>
            <a:r>
              <a:rPr lang="en-US" sz="2800" dirty="0"/>
              <a:t>:</a:t>
            </a:r>
            <a:r>
              <a:rPr lang="en-US" sz="2400" dirty="0"/>
              <a:t> Transparent data governance provides individuals with the ability to access their own data, understand what information is held about them, and see how it has been used or shared.</a:t>
            </a:r>
          </a:p>
        </p:txBody>
      </p:sp>
      <p:sp>
        <p:nvSpPr>
          <p:cNvPr id="17" name="TextBox 16">
            <a:extLst>
              <a:ext uri="{FF2B5EF4-FFF2-40B4-BE49-F238E27FC236}">
                <a16:creationId xmlns:a16="http://schemas.microsoft.com/office/drawing/2014/main" id="{0B0BDCA8-EC33-FF3C-94D6-E10C68086397}"/>
              </a:ext>
            </a:extLst>
          </p:cNvPr>
          <p:cNvSpPr txBox="1"/>
          <p:nvPr/>
        </p:nvSpPr>
        <p:spPr>
          <a:xfrm>
            <a:off x="228600" y="6844461"/>
            <a:ext cx="16611600" cy="892552"/>
          </a:xfrm>
          <a:prstGeom prst="rect">
            <a:avLst/>
          </a:prstGeom>
          <a:noFill/>
        </p:spPr>
        <p:txBody>
          <a:bodyPr wrap="square">
            <a:spAutoFit/>
          </a:bodyPr>
          <a:lstStyle/>
          <a:p>
            <a:pPr>
              <a:buNone/>
            </a:pPr>
            <a:r>
              <a:rPr lang="en-US" sz="2800" b="1" dirty="0"/>
              <a:t>Reporting and Disclosure</a:t>
            </a:r>
            <a:r>
              <a:rPr lang="en-US" sz="2800" dirty="0"/>
              <a:t>:</a:t>
            </a:r>
            <a:r>
              <a:rPr lang="en-US" sz="2400" dirty="0"/>
              <a:t> Regular reporting on data incidents, breaches, governance metrics, and compliance status demonstrates organizational commitment to transparency and builds stakeholder trust.</a:t>
            </a:r>
          </a:p>
        </p:txBody>
      </p:sp>
      <p:sp>
        <p:nvSpPr>
          <p:cNvPr id="19" name="TextBox 18">
            <a:extLst>
              <a:ext uri="{FF2B5EF4-FFF2-40B4-BE49-F238E27FC236}">
                <a16:creationId xmlns:a16="http://schemas.microsoft.com/office/drawing/2014/main" id="{080F8D60-9F78-DAEB-C079-F18DB5B67851}"/>
              </a:ext>
            </a:extLst>
          </p:cNvPr>
          <p:cNvSpPr txBox="1"/>
          <p:nvPr/>
        </p:nvSpPr>
        <p:spPr>
          <a:xfrm>
            <a:off x="228600" y="7722127"/>
            <a:ext cx="16644938" cy="1631216"/>
          </a:xfrm>
          <a:prstGeom prst="rect">
            <a:avLst/>
          </a:prstGeom>
          <a:noFill/>
        </p:spPr>
        <p:txBody>
          <a:bodyPr wrap="square">
            <a:spAutoFit/>
          </a:bodyPr>
          <a:lstStyle/>
          <a:p>
            <a:pPr>
              <a:buNone/>
            </a:pPr>
            <a:r>
              <a:rPr lang="en-US" sz="2800" b="1" dirty="0"/>
              <a:t>Documentation</a:t>
            </a:r>
            <a:r>
              <a:rPr lang="en-US" sz="2800" dirty="0"/>
              <a:t>: </a:t>
            </a:r>
            <a:r>
              <a:rPr lang="en-US" sz="2400" dirty="0"/>
              <a:t>Maintaining accessible documentation of data lineage, metadata, data dictionaries, and governance processes ensures that internal teams and external auditors can understand data flows and practices.</a:t>
            </a:r>
          </a:p>
          <a:p>
            <a:pPr>
              <a:buNone/>
            </a:pPr>
            <a:r>
              <a:rPr lang="en-US" sz="2400" dirty="0"/>
              <a:t>In practice, transparency builds trust, enables informed consent, supports compliance, and empowers individuals to exercise their data rights while holding organizations accountable for their data stewardship.</a:t>
            </a:r>
          </a:p>
        </p:txBody>
      </p:sp>
    </p:spTree>
    <p:extLst>
      <p:ext uri="{BB962C8B-B14F-4D97-AF65-F5344CB8AC3E}">
        <p14:creationId xmlns:p14="http://schemas.microsoft.com/office/powerpoint/2010/main" val="125683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AB48C-A2CE-2CF7-7295-0013D4A76EA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4E1377-9E50-762D-4166-8FD8FE9A9363}"/>
              </a:ext>
            </a:extLst>
          </p:cNvPr>
          <p:cNvSpPr txBox="1"/>
          <p:nvPr/>
        </p:nvSpPr>
        <p:spPr>
          <a:xfrm>
            <a:off x="609600" y="342900"/>
            <a:ext cx="14554200" cy="1200329"/>
          </a:xfrm>
          <a:prstGeom prst="rect">
            <a:avLst/>
          </a:prstGeom>
          <a:noFill/>
        </p:spPr>
        <p:txBody>
          <a:bodyPr wrap="square" rtlCol="0">
            <a:spAutoFit/>
          </a:bodyPr>
          <a:lstStyle/>
          <a:p>
            <a:r>
              <a:rPr lang="en-AU" sz="7200" b="1" dirty="0"/>
              <a:t>Responsibility in Data Governance</a:t>
            </a:r>
          </a:p>
        </p:txBody>
      </p:sp>
      <p:sp>
        <p:nvSpPr>
          <p:cNvPr id="5" name="TextBox 4">
            <a:extLst>
              <a:ext uri="{FF2B5EF4-FFF2-40B4-BE49-F238E27FC236}">
                <a16:creationId xmlns:a16="http://schemas.microsoft.com/office/drawing/2014/main" id="{64FF524F-C4A8-EB86-9626-1FC5D4250884}"/>
              </a:ext>
            </a:extLst>
          </p:cNvPr>
          <p:cNvSpPr txBox="1"/>
          <p:nvPr/>
        </p:nvSpPr>
        <p:spPr>
          <a:xfrm>
            <a:off x="517302" y="1509891"/>
            <a:ext cx="17161098" cy="1200329"/>
          </a:xfrm>
          <a:prstGeom prst="rect">
            <a:avLst/>
          </a:prstGeom>
          <a:noFill/>
        </p:spPr>
        <p:txBody>
          <a:bodyPr wrap="square">
            <a:spAutoFit/>
          </a:bodyPr>
          <a:lstStyle/>
          <a:p>
            <a:pPr>
              <a:buNone/>
            </a:pPr>
            <a:r>
              <a:rPr lang="en-US" sz="2400" dirty="0"/>
              <a:t>Responsibility in data governance refers to the ethical and operational duty organizations and individuals have to manage data properly, protect stakeholder interests, and ensure data practices align with organizational values and societal expectations. It encompasses the broader obligation to act as trustworthy stewards of data.</a:t>
            </a:r>
          </a:p>
        </p:txBody>
      </p:sp>
      <p:sp>
        <p:nvSpPr>
          <p:cNvPr id="7" name="TextBox 6">
            <a:extLst>
              <a:ext uri="{FF2B5EF4-FFF2-40B4-BE49-F238E27FC236}">
                <a16:creationId xmlns:a16="http://schemas.microsoft.com/office/drawing/2014/main" id="{332CC94F-9295-2A88-EA51-FE20F893C50D}"/>
              </a:ext>
            </a:extLst>
          </p:cNvPr>
          <p:cNvSpPr txBox="1"/>
          <p:nvPr/>
        </p:nvSpPr>
        <p:spPr>
          <a:xfrm>
            <a:off x="517302" y="2706444"/>
            <a:ext cx="16811624" cy="892552"/>
          </a:xfrm>
          <a:prstGeom prst="rect">
            <a:avLst/>
          </a:prstGeom>
          <a:noFill/>
        </p:spPr>
        <p:txBody>
          <a:bodyPr wrap="square">
            <a:spAutoFit/>
          </a:bodyPr>
          <a:lstStyle/>
          <a:p>
            <a:pPr>
              <a:buNone/>
            </a:pPr>
            <a:r>
              <a:rPr lang="en-US" sz="2800" b="1" dirty="0"/>
              <a:t>Ethical Data Stewardship</a:t>
            </a:r>
            <a:r>
              <a:rPr lang="en-US" sz="2800" dirty="0"/>
              <a:t>:</a:t>
            </a:r>
            <a:r>
              <a:rPr lang="en-US" sz="2400" dirty="0"/>
              <a:t> Responsibility means treating data as a valuable asset that must be handled with care, respecting the rights and interests of data subjects. Organizations have a duty to use data in ways that benefit stakeholders without causing harm.</a:t>
            </a:r>
          </a:p>
        </p:txBody>
      </p:sp>
      <p:sp>
        <p:nvSpPr>
          <p:cNvPr id="9" name="TextBox 8">
            <a:extLst>
              <a:ext uri="{FF2B5EF4-FFF2-40B4-BE49-F238E27FC236}">
                <a16:creationId xmlns:a16="http://schemas.microsoft.com/office/drawing/2014/main" id="{4786639A-5B81-3347-51B2-A71CF2D077BA}"/>
              </a:ext>
            </a:extLst>
          </p:cNvPr>
          <p:cNvSpPr txBox="1"/>
          <p:nvPr/>
        </p:nvSpPr>
        <p:spPr>
          <a:xfrm>
            <a:off x="517302" y="3595220"/>
            <a:ext cx="16836787" cy="892552"/>
          </a:xfrm>
          <a:prstGeom prst="rect">
            <a:avLst/>
          </a:prstGeom>
          <a:noFill/>
        </p:spPr>
        <p:txBody>
          <a:bodyPr wrap="square">
            <a:spAutoFit/>
          </a:bodyPr>
          <a:lstStyle/>
          <a:p>
            <a:pPr>
              <a:buNone/>
            </a:pPr>
            <a:r>
              <a:rPr lang="en-US" sz="2800" b="1" dirty="0"/>
              <a:t>Proactive Risk Management</a:t>
            </a:r>
            <a:r>
              <a:rPr lang="en-US" sz="2800" dirty="0"/>
              <a:t>:</a:t>
            </a:r>
            <a:r>
              <a:rPr lang="en-US" sz="2400" dirty="0"/>
              <a:t> Responsible data governance involves anticipating and mitigating risks related to data security, privacy breaches, misuse, and unintended consequences. This includes implementing appropriate safeguards before problems occur.</a:t>
            </a:r>
          </a:p>
        </p:txBody>
      </p:sp>
      <p:sp>
        <p:nvSpPr>
          <p:cNvPr id="11" name="TextBox 10">
            <a:extLst>
              <a:ext uri="{FF2B5EF4-FFF2-40B4-BE49-F238E27FC236}">
                <a16:creationId xmlns:a16="http://schemas.microsoft.com/office/drawing/2014/main" id="{59CE5082-42A9-CFCB-D60C-40E84FB5C7D2}"/>
              </a:ext>
            </a:extLst>
          </p:cNvPr>
          <p:cNvSpPr txBox="1"/>
          <p:nvPr/>
        </p:nvSpPr>
        <p:spPr>
          <a:xfrm>
            <a:off x="517302" y="4483996"/>
            <a:ext cx="16911637" cy="892552"/>
          </a:xfrm>
          <a:prstGeom prst="rect">
            <a:avLst/>
          </a:prstGeom>
          <a:noFill/>
        </p:spPr>
        <p:txBody>
          <a:bodyPr wrap="square">
            <a:spAutoFit/>
          </a:bodyPr>
          <a:lstStyle/>
          <a:p>
            <a:pPr>
              <a:buNone/>
            </a:pPr>
            <a:r>
              <a:rPr lang="en-US" sz="2800" b="1" dirty="0"/>
              <a:t>Data Quality and Integrity</a:t>
            </a:r>
            <a:r>
              <a:rPr lang="en-US" sz="2800" dirty="0"/>
              <a:t>:</a:t>
            </a:r>
            <a:r>
              <a:rPr lang="en-US" sz="2400" dirty="0"/>
              <a:t> Organizations are responsible for ensuring data accuracy, completeness, and reliability. Poor data quality can lead to flawed decisions that harm individuals and undermine trust.</a:t>
            </a:r>
          </a:p>
        </p:txBody>
      </p:sp>
      <p:sp>
        <p:nvSpPr>
          <p:cNvPr id="13" name="TextBox 12">
            <a:extLst>
              <a:ext uri="{FF2B5EF4-FFF2-40B4-BE49-F238E27FC236}">
                <a16:creationId xmlns:a16="http://schemas.microsoft.com/office/drawing/2014/main" id="{3C35DEF3-BDA7-6908-6062-4F669A44DB01}"/>
              </a:ext>
            </a:extLst>
          </p:cNvPr>
          <p:cNvSpPr txBox="1"/>
          <p:nvPr/>
        </p:nvSpPr>
        <p:spPr>
          <a:xfrm>
            <a:off x="517302" y="5372772"/>
            <a:ext cx="16820722" cy="892552"/>
          </a:xfrm>
          <a:prstGeom prst="rect">
            <a:avLst/>
          </a:prstGeom>
          <a:noFill/>
        </p:spPr>
        <p:txBody>
          <a:bodyPr wrap="square">
            <a:spAutoFit/>
          </a:bodyPr>
          <a:lstStyle/>
          <a:p>
            <a:pPr>
              <a:buNone/>
            </a:pPr>
            <a:r>
              <a:rPr lang="en-US" sz="2800" b="1" dirty="0"/>
              <a:t>Lifecycle Management</a:t>
            </a:r>
            <a:r>
              <a:rPr lang="en-US" sz="2800" dirty="0"/>
              <a:t>: </a:t>
            </a:r>
            <a:r>
              <a:rPr lang="en-US" sz="2400" dirty="0"/>
              <a:t>Responsibility extends across the entire data lifecycle—from collection through retention to secure disposal. This includes minimizing data collection to what's necessary and deleting data when no longer needed.</a:t>
            </a:r>
          </a:p>
        </p:txBody>
      </p:sp>
      <p:sp>
        <p:nvSpPr>
          <p:cNvPr id="15" name="TextBox 14">
            <a:extLst>
              <a:ext uri="{FF2B5EF4-FFF2-40B4-BE49-F238E27FC236}">
                <a16:creationId xmlns:a16="http://schemas.microsoft.com/office/drawing/2014/main" id="{0BD0690F-CF0E-B811-B93B-E436E9D336D2}"/>
              </a:ext>
            </a:extLst>
          </p:cNvPr>
          <p:cNvSpPr txBox="1"/>
          <p:nvPr/>
        </p:nvSpPr>
        <p:spPr>
          <a:xfrm>
            <a:off x="517302" y="6261548"/>
            <a:ext cx="16879791" cy="892552"/>
          </a:xfrm>
          <a:prstGeom prst="rect">
            <a:avLst/>
          </a:prstGeom>
          <a:noFill/>
        </p:spPr>
        <p:txBody>
          <a:bodyPr wrap="square">
            <a:spAutoFit/>
          </a:bodyPr>
          <a:lstStyle/>
          <a:p>
            <a:pPr>
              <a:buNone/>
            </a:pPr>
            <a:r>
              <a:rPr lang="en-US" sz="2800" b="1" dirty="0"/>
              <a:t>Stakeholder Protection</a:t>
            </a:r>
            <a:r>
              <a:rPr lang="en-US" sz="2800" dirty="0"/>
              <a:t>:</a:t>
            </a:r>
            <a:r>
              <a:rPr lang="en-US" sz="2400" dirty="0"/>
              <a:t> Organizations must prioritize the protection of vulnerable populations, respect privacy rights, maintain confidentiality, and ensure data security against unauthorized access or breaches.</a:t>
            </a:r>
          </a:p>
        </p:txBody>
      </p:sp>
      <p:sp>
        <p:nvSpPr>
          <p:cNvPr id="17" name="TextBox 16">
            <a:extLst>
              <a:ext uri="{FF2B5EF4-FFF2-40B4-BE49-F238E27FC236}">
                <a16:creationId xmlns:a16="http://schemas.microsoft.com/office/drawing/2014/main" id="{E85D047E-1499-821C-24C2-A7C81B95B0FD}"/>
              </a:ext>
            </a:extLst>
          </p:cNvPr>
          <p:cNvSpPr txBox="1"/>
          <p:nvPr/>
        </p:nvSpPr>
        <p:spPr>
          <a:xfrm>
            <a:off x="517302" y="7150324"/>
            <a:ext cx="16836787" cy="892552"/>
          </a:xfrm>
          <a:prstGeom prst="rect">
            <a:avLst/>
          </a:prstGeom>
          <a:noFill/>
        </p:spPr>
        <p:txBody>
          <a:bodyPr wrap="square">
            <a:spAutoFit/>
          </a:bodyPr>
          <a:lstStyle/>
          <a:p>
            <a:pPr>
              <a:buNone/>
            </a:pPr>
            <a:r>
              <a:rPr lang="en-US" sz="2800" b="1" dirty="0"/>
              <a:t>Organizational Culture</a:t>
            </a:r>
            <a:r>
              <a:rPr lang="en-US" sz="2800" dirty="0"/>
              <a:t>: </a:t>
            </a:r>
            <a:r>
              <a:rPr lang="en-US" sz="2400" dirty="0"/>
              <a:t>Responsibility requires cultivating a culture where everyone understands their role in data governance and feels empowered to raise concerns, report issues, and prioritize ethical data practices.</a:t>
            </a:r>
          </a:p>
        </p:txBody>
      </p:sp>
      <p:sp>
        <p:nvSpPr>
          <p:cNvPr id="19" name="TextBox 18">
            <a:extLst>
              <a:ext uri="{FF2B5EF4-FFF2-40B4-BE49-F238E27FC236}">
                <a16:creationId xmlns:a16="http://schemas.microsoft.com/office/drawing/2014/main" id="{D41E38F8-5F01-B1D5-FB4F-9E0479B4F013}"/>
              </a:ext>
            </a:extLst>
          </p:cNvPr>
          <p:cNvSpPr txBox="1"/>
          <p:nvPr/>
        </p:nvSpPr>
        <p:spPr>
          <a:xfrm>
            <a:off x="517302" y="8039100"/>
            <a:ext cx="16943523" cy="1631216"/>
          </a:xfrm>
          <a:prstGeom prst="rect">
            <a:avLst/>
          </a:prstGeom>
          <a:noFill/>
        </p:spPr>
        <p:txBody>
          <a:bodyPr wrap="square">
            <a:spAutoFit/>
          </a:bodyPr>
          <a:lstStyle/>
          <a:p>
            <a:pPr>
              <a:buNone/>
            </a:pPr>
            <a:r>
              <a:rPr lang="en-US" sz="2800" b="1" dirty="0"/>
              <a:t>Continuous Improvement</a:t>
            </a:r>
            <a:r>
              <a:rPr lang="en-US" sz="2800" dirty="0"/>
              <a:t>:</a:t>
            </a:r>
            <a:r>
              <a:rPr lang="en-US" sz="2400" dirty="0"/>
              <a:t> Responsible organizations regularly review and update their data governance practices to address emerging risks, new regulations, and evolving best practices.</a:t>
            </a:r>
          </a:p>
          <a:p>
            <a:pPr>
              <a:buNone/>
            </a:pPr>
            <a:r>
              <a:rPr lang="en-US" sz="2400" dirty="0"/>
              <a:t>In practice, responsibility means organizations don't just comply with minimum legal requirements but actively work to be trustworthy custodians of data, considering the broader impact of their data practices on individuals and society.</a:t>
            </a:r>
          </a:p>
        </p:txBody>
      </p:sp>
    </p:spTree>
    <p:extLst>
      <p:ext uri="{BB962C8B-B14F-4D97-AF65-F5344CB8AC3E}">
        <p14:creationId xmlns:p14="http://schemas.microsoft.com/office/powerpoint/2010/main" val="1290405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1E924-3B0B-139C-35C8-A6C61714E5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2AAA0C4-7105-CB0A-2F8A-1F631AB0FBC6}"/>
              </a:ext>
            </a:extLst>
          </p:cNvPr>
          <p:cNvSpPr txBox="1"/>
          <p:nvPr/>
        </p:nvSpPr>
        <p:spPr>
          <a:xfrm>
            <a:off x="1984917" y="2858260"/>
            <a:ext cx="14318166" cy="4524315"/>
          </a:xfrm>
          <a:prstGeom prst="rect">
            <a:avLst/>
          </a:prstGeom>
          <a:noFill/>
        </p:spPr>
        <p:txBody>
          <a:bodyPr wrap="square" rtlCol="0">
            <a:spAutoFit/>
          </a:bodyPr>
          <a:lstStyle/>
          <a:p>
            <a:pPr algn="ctr"/>
            <a:r>
              <a:rPr lang="en-AU" sz="14400" dirty="0"/>
              <a:t>Components of Data Governance</a:t>
            </a:r>
          </a:p>
        </p:txBody>
      </p:sp>
    </p:spTree>
    <p:extLst>
      <p:ext uri="{BB962C8B-B14F-4D97-AF65-F5344CB8AC3E}">
        <p14:creationId xmlns:p14="http://schemas.microsoft.com/office/powerpoint/2010/main" val="830868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CA765-F4A3-1707-B060-0E8B9872D395}"/>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C6BF5DD7-A935-8798-066B-244F3F5A3F56}"/>
              </a:ext>
            </a:extLst>
          </p:cNvPr>
          <p:cNvSpPr/>
          <p:nvPr/>
        </p:nvSpPr>
        <p:spPr>
          <a:xfrm rot="14076763">
            <a:off x="5510492" y="5779715"/>
            <a:ext cx="1565808" cy="2634923"/>
          </a:xfrm>
          <a:custGeom>
            <a:avLst/>
            <a:gdLst>
              <a:gd name="connsiteX0" fmla="*/ 1043872 w 1043872"/>
              <a:gd name="connsiteY0" fmla="*/ 1291675 h 1813611"/>
              <a:gd name="connsiteX1" fmla="*/ 521936 w 1043872"/>
              <a:gd name="connsiteY1" fmla="*/ 1813611 h 1813611"/>
              <a:gd name="connsiteX2" fmla="*/ 0 w 1043872"/>
              <a:gd name="connsiteY2" fmla="*/ 1291675 h 1813611"/>
              <a:gd name="connsiteX3" fmla="*/ 260968 w 1043872"/>
              <a:gd name="connsiteY3" fmla="*/ 1291675 h 1813611"/>
              <a:gd name="connsiteX4" fmla="*/ 260968 w 1043872"/>
              <a:gd name="connsiteY4" fmla="*/ 734780 h 1813611"/>
              <a:gd name="connsiteX5" fmla="*/ 782904 w 1043872"/>
              <a:gd name="connsiteY5" fmla="*/ 0 h 1813611"/>
              <a:gd name="connsiteX6" fmla="*/ 782904 w 1043872"/>
              <a:gd name="connsiteY6" fmla="*/ 1291675 h 181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1813611">
                <a:moveTo>
                  <a:pt x="1043872" y="1291675"/>
                </a:moveTo>
                <a:lnTo>
                  <a:pt x="521936" y="1813611"/>
                </a:lnTo>
                <a:lnTo>
                  <a:pt x="0" y="1291675"/>
                </a:lnTo>
                <a:lnTo>
                  <a:pt x="260968" y="1291675"/>
                </a:lnTo>
                <a:lnTo>
                  <a:pt x="260968" y="734780"/>
                </a:lnTo>
                <a:lnTo>
                  <a:pt x="782904" y="0"/>
                </a:lnTo>
                <a:lnTo>
                  <a:pt x="782904" y="129167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44" name="Freeform: Shape 43">
            <a:extLst>
              <a:ext uri="{FF2B5EF4-FFF2-40B4-BE49-F238E27FC236}">
                <a16:creationId xmlns:a16="http://schemas.microsoft.com/office/drawing/2014/main" id="{B03415FE-4BB4-CE3A-B453-AE05D7550731}"/>
              </a:ext>
            </a:extLst>
          </p:cNvPr>
          <p:cNvSpPr/>
          <p:nvPr/>
        </p:nvSpPr>
        <p:spPr>
          <a:xfrm rot="7618590">
            <a:off x="11104697" y="5809288"/>
            <a:ext cx="1565808" cy="2539364"/>
          </a:xfrm>
          <a:custGeom>
            <a:avLst/>
            <a:gdLst>
              <a:gd name="connsiteX0" fmla="*/ 0 w 1043872"/>
              <a:gd name="connsiteY0" fmla="*/ 1200008 h 1721944"/>
              <a:gd name="connsiteX1" fmla="*/ 260968 w 1043872"/>
              <a:gd name="connsiteY1" fmla="*/ 1200008 h 1721944"/>
              <a:gd name="connsiteX2" fmla="*/ 260967 w 1043872"/>
              <a:gd name="connsiteY2" fmla="*/ 0 h 1721944"/>
              <a:gd name="connsiteX3" fmla="*/ 782904 w 1043872"/>
              <a:gd name="connsiteY3" fmla="*/ 693225 h 1721944"/>
              <a:gd name="connsiteX4" fmla="*/ 782904 w 1043872"/>
              <a:gd name="connsiteY4" fmla="*/ 1200008 h 1721944"/>
              <a:gd name="connsiteX5" fmla="*/ 1043872 w 1043872"/>
              <a:gd name="connsiteY5" fmla="*/ 1200008 h 1721944"/>
              <a:gd name="connsiteX6" fmla="*/ 521936 w 1043872"/>
              <a:gd name="connsiteY6" fmla="*/ 1721944 h 172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1721944">
                <a:moveTo>
                  <a:pt x="0" y="1200008"/>
                </a:moveTo>
                <a:lnTo>
                  <a:pt x="260968" y="1200008"/>
                </a:lnTo>
                <a:lnTo>
                  <a:pt x="260967" y="0"/>
                </a:lnTo>
                <a:lnTo>
                  <a:pt x="782904" y="693225"/>
                </a:lnTo>
                <a:lnTo>
                  <a:pt x="782904" y="1200008"/>
                </a:lnTo>
                <a:lnTo>
                  <a:pt x="1043872" y="1200008"/>
                </a:lnTo>
                <a:lnTo>
                  <a:pt x="521936" y="1721944"/>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43" name="Freeform: Shape 42">
            <a:extLst>
              <a:ext uri="{FF2B5EF4-FFF2-40B4-BE49-F238E27FC236}">
                <a16:creationId xmlns:a16="http://schemas.microsoft.com/office/drawing/2014/main" id="{0AB47C80-4BEC-3FE9-59BB-29CC546E83F9}"/>
              </a:ext>
            </a:extLst>
          </p:cNvPr>
          <p:cNvSpPr/>
          <p:nvPr/>
        </p:nvSpPr>
        <p:spPr>
          <a:xfrm rot="3219869">
            <a:off x="11178161" y="1962368"/>
            <a:ext cx="1565808" cy="2488697"/>
          </a:xfrm>
          <a:custGeom>
            <a:avLst/>
            <a:gdLst>
              <a:gd name="connsiteX0" fmla="*/ 260968 w 1043872"/>
              <a:gd name="connsiteY0" fmla="*/ 709607 h 1764406"/>
              <a:gd name="connsiteX1" fmla="*/ 782904 w 1043872"/>
              <a:gd name="connsiteY1" fmla="*/ 0 h 1764406"/>
              <a:gd name="connsiteX2" fmla="*/ 782904 w 1043872"/>
              <a:gd name="connsiteY2" fmla="*/ 1242470 h 1764406"/>
              <a:gd name="connsiteX3" fmla="*/ 1043872 w 1043872"/>
              <a:gd name="connsiteY3" fmla="*/ 1242470 h 1764406"/>
              <a:gd name="connsiteX4" fmla="*/ 521936 w 1043872"/>
              <a:gd name="connsiteY4" fmla="*/ 1764406 h 1764406"/>
              <a:gd name="connsiteX5" fmla="*/ 0 w 1043872"/>
              <a:gd name="connsiteY5" fmla="*/ 1242470 h 1764406"/>
              <a:gd name="connsiteX6" fmla="*/ 260968 w 1043872"/>
              <a:gd name="connsiteY6" fmla="*/ 1242470 h 176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1764406">
                <a:moveTo>
                  <a:pt x="260968" y="709607"/>
                </a:moveTo>
                <a:lnTo>
                  <a:pt x="782904" y="0"/>
                </a:lnTo>
                <a:lnTo>
                  <a:pt x="782904" y="1242470"/>
                </a:lnTo>
                <a:lnTo>
                  <a:pt x="1043872" y="1242470"/>
                </a:lnTo>
                <a:lnTo>
                  <a:pt x="521936" y="1764406"/>
                </a:lnTo>
                <a:lnTo>
                  <a:pt x="0" y="1242470"/>
                </a:lnTo>
                <a:lnTo>
                  <a:pt x="260968" y="124247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46" name="Freeform: Shape 45">
            <a:extLst>
              <a:ext uri="{FF2B5EF4-FFF2-40B4-BE49-F238E27FC236}">
                <a16:creationId xmlns:a16="http://schemas.microsoft.com/office/drawing/2014/main" id="{8278DC92-9E52-E132-1D12-EB512BC873DA}"/>
              </a:ext>
            </a:extLst>
          </p:cNvPr>
          <p:cNvSpPr/>
          <p:nvPr/>
        </p:nvSpPr>
        <p:spPr>
          <a:xfrm rot="18181504">
            <a:off x="5436837" y="1793670"/>
            <a:ext cx="1565808" cy="2806176"/>
          </a:xfrm>
          <a:custGeom>
            <a:avLst/>
            <a:gdLst>
              <a:gd name="connsiteX0" fmla="*/ 260968 w 1043872"/>
              <a:gd name="connsiteY0" fmla="*/ 0 h 1924629"/>
              <a:gd name="connsiteX1" fmla="*/ 782904 w 1043872"/>
              <a:gd name="connsiteY1" fmla="*/ 802942 h 1924629"/>
              <a:gd name="connsiteX2" fmla="*/ 782904 w 1043872"/>
              <a:gd name="connsiteY2" fmla="*/ 1402693 h 1924629"/>
              <a:gd name="connsiteX3" fmla="*/ 1043872 w 1043872"/>
              <a:gd name="connsiteY3" fmla="*/ 1402693 h 1924629"/>
              <a:gd name="connsiteX4" fmla="*/ 521936 w 1043872"/>
              <a:gd name="connsiteY4" fmla="*/ 1924629 h 1924629"/>
              <a:gd name="connsiteX5" fmla="*/ 0 w 1043872"/>
              <a:gd name="connsiteY5" fmla="*/ 1402693 h 1924629"/>
              <a:gd name="connsiteX6" fmla="*/ 260968 w 1043872"/>
              <a:gd name="connsiteY6" fmla="*/ 1402693 h 19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1924629">
                <a:moveTo>
                  <a:pt x="260968" y="0"/>
                </a:moveTo>
                <a:lnTo>
                  <a:pt x="782904" y="802942"/>
                </a:lnTo>
                <a:lnTo>
                  <a:pt x="782904" y="1402693"/>
                </a:lnTo>
                <a:lnTo>
                  <a:pt x="1043872" y="1402693"/>
                </a:lnTo>
                <a:lnTo>
                  <a:pt x="521936" y="1924629"/>
                </a:lnTo>
                <a:lnTo>
                  <a:pt x="0" y="1402693"/>
                </a:lnTo>
                <a:lnTo>
                  <a:pt x="260968" y="1402693"/>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grpSp>
        <p:nvGrpSpPr>
          <p:cNvPr id="55" name="Group 54">
            <a:extLst>
              <a:ext uri="{FF2B5EF4-FFF2-40B4-BE49-F238E27FC236}">
                <a16:creationId xmlns:a16="http://schemas.microsoft.com/office/drawing/2014/main" id="{82238875-1B72-3ACF-CA26-161A9770CDA6}"/>
              </a:ext>
            </a:extLst>
          </p:cNvPr>
          <p:cNvGrpSpPr/>
          <p:nvPr/>
        </p:nvGrpSpPr>
        <p:grpSpPr>
          <a:xfrm>
            <a:off x="10367579" y="7609637"/>
            <a:ext cx="4937760" cy="2084832"/>
            <a:chOff x="6911719" y="5073091"/>
            <a:chExt cx="3291840" cy="1389888"/>
          </a:xfrm>
        </p:grpSpPr>
        <p:sp>
          <p:nvSpPr>
            <p:cNvPr id="13" name="Rectangle 12">
              <a:extLst>
                <a:ext uri="{FF2B5EF4-FFF2-40B4-BE49-F238E27FC236}">
                  <a16:creationId xmlns:a16="http://schemas.microsoft.com/office/drawing/2014/main" id="{10F227B3-F1F7-A0D9-A7D6-376BD2130B77}"/>
                </a:ext>
              </a:extLst>
            </p:cNvPr>
            <p:cNvSpPr>
              <a:spLocks/>
            </p:cNvSpPr>
            <p:nvPr/>
          </p:nvSpPr>
          <p:spPr>
            <a:xfrm>
              <a:off x="6911719" y="5073091"/>
              <a:ext cx="3291840" cy="1389888"/>
            </a:xfrm>
            <a:prstGeom prst="rect">
              <a:avLst/>
            </a:prstGeom>
            <a:solidFill>
              <a:schemeClr val="accent6">
                <a:lumMod val="60000"/>
                <a:lumOff val="4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4" name="TextBox 13">
              <a:extLst>
                <a:ext uri="{FF2B5EF4-FFF2-40B4-BE49-F238E27FC236}">
                  <a16:creationId xmlns:a16="http://schemas.microsoft.com/office/drawing/2014/main" id="{335F0679-0731-955F-357A-A08581C246AD}"/>
                </a:ext>
              </a:extLst>
            </p:cNvPr>
            <p:cNvSpPr txBox="1"/>
            <p:nvPr/>
          </p:nvSpPr>
          <p:spPr>
            <a:xfrm>
              <a:off x="7387050" y="5306370"/>
              <a:ext cx="2341179" cy="892552"/>
            </a:xfrm>
            <a:prstGeom prst="rect">
              <a:avLst/>
            </a:prstGeom>
            <a:noFill/>
          </p:spPr>
          <p:txBody>
            <a:bodyPr wrap="square" rtlCol="0">
              <a:spAutoFit/>
            </a:bodyPr>
            <a:lstStyle/>
            <a:p>
              <a:pPr algn="ctr"/>
              <a:r>
                <a:rPr lang="en-AU" sz="8100" dirty="0"/>
                <a:t>Identify</a:t>
              </a:r>
            </a:p>
          </p:txBody>
        </p:sp>
      </p:grpSp>
      <p:grpSp>
        <p:nvGrpSpPr>
          <p:cNvPr id="53" name="Group 52">
            <a:extLst>
              <a:ext uri="{FF2B5EF4-FFF2-40B4-BE49-F238E27FC236}">
                <a16:creationId xmlns:a16="http://schemas.microsoft.com/office/drawing/2014/main" id="{EE2DF8E5-34B1-84D7-4011-6A0F5F61A7E1}"/>
              </a:ext>
            </a:extLst>
          </p:cNvPr>
          <p:cNvGrpSpPr/>
          <p:nvPr/>
        </p:nvGrpSpPr>
        <p:grpSpPr>
          <a:xfrm>
            <a:off x="10367579" y="592532"/>
            <a:ext cx="4937760" cy="2084832"/>
            <a:chOff x="6911719" y="395021"/>
            <a:chExt cx="3291840" cy="1389888"/>
          </a:xfrm>
        </p:grpSpPr>
        <p:sp>
          <p:nvSpPr>
            <p:cNvPr id="7" name="Rectangle 6">
              <a:extLst>
                <a:ext uri="{FF2B5EF4-FFF2-40B4-BE49-F238E27FC236}">
                  <a16:creationId xmlns:a16="http://schemas.microsoft.com/office/drawing/2014/main" id="{19E88E1A-AE08-1778-7C3D-8D47BD2D0159}"/>
                </a:ext>
              </a:extLst>
            </p:cNvPr>
            <p:cNvSpPr>
              <a:spLocks/>
            </p:cNvSpPr>
            <p:nvPr/>
          </p:nvSpPr>
          <p:spPr>
            <a:xfrm>
              <a:off x="6911719" y="395021"/>
              <a:ext cx="3291840" cy="1389888"/>
            </a:xfrm>
            <a:prstGeom prst="rect">
              <a:avLst/>
            </a:prstGeom>
            <a:solidFill>
              <a:schemeClr val="accent2">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5" name="TextBox 14">
              <a:extLst>
                <a:ext uri="{FF2B5EF4-FFF2-40B4-BE49-F238E27FC236}">
                  <a16:creationId xmlns:a16="http://schemas.microsoft.com/office/drawing/2014/main" id="{5C689250-F8F5-E02A-309E-20F131805A81}"/>
                </a:ext>
              </a:extLst>
            </p:cNvPr>
            <p:cNvSpPr txBox="1"/>
            <p:nvPr/>
          </p:nvSpPr>
          <p:spPr>
            <a:xfrm>
              <a:off x="7499174" y="628300"/>
              <a:ext cx="2116930" cy="892552"/>
            </a:xfrm>
            <a:prstGeom prst="rect">
              <a:avLst/>
            </a:prstGeom>
            <a:noFill/>
          </p:spPr>
          <p:txBody>
            <a:bodyPr wrap="square" rtlCol="0">
              <a:spAutoFit/>
            </a:bodyPr>
            <a:lstStyle/>
            <a:p>
              <a:pPr algn="ctr"/>
              <a:r>
                <a:rPr lang="en-AU" sz="8100" dirty="0"/>
                <a:t>Assess</a:t>
              </a:r>
            </a:p>
          </p:txBody>
        </p:sp>
      </p:grpSp>
      <p:grpSp>
        <p:nvGrpSpPr>
          <p:cNvPr id="54" name="Group 53">
            <a:extLst>
              <a:ext uri="{FF2B5EF4-FFF2-40B4-BE49-F238E27FC236}">
                <a16:creationId xmlns:a16="http://schemas.microsoft.com/office/drawing/2014/main" id="{FCECCDC6-7EE8-497A-1E27-779CDD4E879A}"/>
              </a:ext>
            </a:extLst>
          </p:cNvPr>
          <p:cNvGrpSpPr/>
          <p:nvPr/>
        </p:nvGrpSpPr>
        <p:grpSpPr>
          <a:xfrm>
            <a:off x="13232330" y="4101083"/>
            <a:ext cx="4937760" cy="2084832"/>
            <a:chOff x="8821553" y="2734055"/>
            <a:chExt cx="3291840" cy="1389888"/>
          </a:xfrm>
        </p:grpSpPr>
        <p:sp>
          <p:nvSpPr>
            <p:cNvPr id="6" name="Rectangle 5">
              <a:extLst>
                <a:ext uri="{FF2B5EF4-FFF2-40B4-BE49-F238E27FC236}">
                  <a16:creationId xmlns:a16="http://schemas.microsoft.com/office/drawing/2014/main" id="{EE50EF95-497A-DED7-A21D-BC75E7B198EF}"/>
                </a:ext>
              </a:extLst>
            </p:cNvPr>
            <p:cNvSpPr>
              <a:spLocks/>
            </p:cNvSpPr>
            <p:nvPr/>
          </p:nvSpPr>
          <p:spPr>
            <a:xfrm>
              <a:off x="8821553" y="2734055"/>
              <a:ext cx="3291840" cy="1389888"/>
            </a:xfrm>
            <a:prstGeom prst="rect">
              <a:avLst/>
            </a:prstGeom>
            <a:solidFill>
              <a:schemeClr val="accent4">
                <a:lumMod val="20000"/>
                <a:lumOff val="8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6" name="TextBox 15">
              <a:extLst>
                <a:ext uri="{FF2B5EF4-FFF2-40B4-BE49-F238E27FC236}">
                  <a16:creationId xmlns:a16="http://schemas.microsoft.com/office/drawing/2014/main" id="{000CC75D-0B6E-4AD1-CF54-9182CFADCB07}"/>
                </a:ext>
              </a:extLst>
            </p:cNvPr>
            <p:cNvSpPr txBox="1"/>
            <p:nvPr/>
          </p:nvSpPr>
          <p:spPr>
            <a:xfrm>
              <a:off x="9228855" y="2967334"/>
              <a:ext cx="2477236" cy="892552"/>
            </a:xfrm>
            <a:prstGeom prst="rect">
              <a:avLst/>
            </a:prstGeom>
            <a:noFill/>
          </p:spPr>
          <p:txBody>
            <a:bodyPr wrap="square" rtlCol="0">
              <a:spAutoFit/>
            </a:bodyPr>
            <a:lstStyle/>
            <a:p>
              <a:pPr algn="ctr"/>
              <a:r>
                <a:rPr lang="en-AU" sz="8100" dirty="0"/>
                <a:t>Monitor</a:t>
              </a:r>
            </a:p>
          </p:txBody>
        </p:sp>
      </p:grpSp>
      <p:grpSp>
        <p:nvGrpSpPr>
          <p:cNvPr id="57" name="Group 56">
            <a:extLst>
              <a:ext uri="{FF2B5EF4-FFF2-40B4-BE49-F238E27FC236}">
                <a16:creationId xmlns:a16="http://schemas.microsoft.com/office/drawing/2014/main" id="{BA7BA383-32AC-EDE7-ADBC-EF80DB5CC058}"/>
              </a:ext>
            </a:extLst>
          </p:cNvPr>
          <p:cNvGrpSpPr/>
          <p:nvPr/>
        </p:nvGrpSpPr>
        <p:grpSpPr>
          <a:xfrm>
            <a:off x="214892" y="4101083"/>
            <a:ext cx="4937760" cy="2084832"/>
            <a:chOff x="143261" y="2734055"/>
            <a:chExt cx="3291840" cy="1389888"/>
          </a:xfrm>
        </p:grpSpPr>
        <p:sp>
          <p:nvSpPr>
            <p:cNvPr id="5" name="Rectangle 4">
              <a:extLst>
                <a:ext uri="{FF2B5EF4-FFF2-40B4-BE49-F238E27FC236}">
                  <a16:creationId xmlns:a16="http://schemas.microsoft.com/office/drawing/2014/main" id="{21683DA7-3C33-48C7-817C-A436DB2EEA53}"/>
                </a:ext>
              </a:extLst>
            </p:cNvPr>
            <p:cNvSpPr>
              <a:spLocks/>
            </p:cNvSpPr>
            <p:nvPr/>
          </p:nvSpPr>
          <p:spPr>
            <a:xfrm>
              <a:off x="143261" y="2734055"/>
              <a:ext cx="3291840" cy="1389888"/>
            </a:xfrm>
            <a:prstGeom prst="rect">
              <a:avLst/>
            </a:prstGeom>
            <a:solidFill>
              <a:schemeClr val="bg1">
                <a:lumMod val="8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7" name="TextBox 16">
              <a:extLst>
                <a:ext uri="{FF2B5EF4-FFF2-40B4-BE49-F238E27FC236}">
                  <a16:creationId xmlns:a16="http://schemas.microsoft.com/office/drawing/2014/main" id="{F51A2B22-FA46-31E6-0E4E-B16FFB80DE68}"/>
                </a:ext>
              </a:extLst>
            </p:cNvPr>
            <p:cNvSpPr txBox="1"/>
            <p:nvPr/>
          </p:nvSpPr>
          <p:spPr>
            <a:xfrm>
              <a:off x="550563" y="2967334"/>
              <a:ext cx="2477236" cy="892552"/>
            </a:xfrm>
            <a:prstGeom prst="rect">
              <a:avLst/>
            </a:prstGeom>
            <a:noFill/>
          </p:spPr>
          <p:txBody>
            <a:bodyPr wrap="square" rtlCol="0">
              <a:spAutoFit/>
            </a:bodyPr>
            <a:lstStyle/>
            <a:p>
              <a:pPr algn="ctr"/>
              <a:r>
                <a:rPr lang="en-AU" sz="8100" dirty="0"/>
                <a:t>Review</a:t>
              </a:r>
            </a:p>
          </p:txBody>
        </p:sp>
      </p:grpSp>
      <p:grpSp>
        <p:nvGrpSpPr>
          <p:cNvPr id="56" name="Group 55">
            <a:extLst>
              <a:ext uri="{FF2B5EF4-FFF2-40B4-BE49-F238E27FC236}">
                <a16:creationId xmlns:a16="http://schemas.microsoft.com/office/drawing/2014/main" id="{28F35B3C-9F83-956F-6368-748C284FF42C}"/>
              </a:ext>
            </a:extLst>
          </p:cNvPr>
          <p:cNvGrpSpPr/>
          <p:nvPr/>
        </p:nvGrpSpPr>
        <p:grpSpPr>
          <a:xfrm>
            <a:off x="2982663" y="7609637"/>
            <a:ext cx="4937760" cy="2084832"/>
            <a:chOff x="1988442" y="5073091"/>
            <a:chExt cx="3291840" cy="1389888"/>
          </a:xfrm>
        </p:grpSpPr>
        <p:sp>
          <p:nvSpPr>
            <p:cNvPr id="12" name="Rectangle 11">
              <a:extLst>
                <a:ext uri="{FF2B5EF4-FFF2-40B4-BE49-F238E27FC236}">
                  <a16:creationId xmlns:a16="http://schemas.microsoft.com/office/drawing/2014/main" id="{BF81CF7D-2AC5-CB04-0647-1D00C9435C58}"/>
                </a:ext>
              </a:extLst>
            </p:cNvPr>
            <p:cNvSpPr>
              <a:spLocks/>
            </p:cNvSpPr>
            <p:nvPr/>
          </p:nvSpPr>
          <p:spPr>
            <a:xfrm>
              <a:off x="1988442" y="5073091"/>
              <a:ext cx="3291840" cy="1389888"/>
            </a:xfrm>
            <a:prstGeom prst="rect">
              <a:avLst/>
            </a:prstGeom>
            <a:solidFill>
              <a:schemeClr val="accent2">
                <a:lumMod val="7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8" name="TextBox 17">
              <a:extLst>
                <a:ext uri="{FF2B5EF4-FFF2-40B4-BE49-F238E27FC236}">
                  <a16:creationId xmlns:a16="http://schemas.microsoft.com/office/drawing/2014/main" id="{2C3182FD-CC11-773E-D416-93339736BB61}"/>
                </a:ext>
              </a:extLst>
            </p:cNvPr>
            <p:cNvSpPr txBox="1"/>
            <p:nvPr/>
          </p:nvSpPr>
          <p:spPr>
            <a:xfrm>
              <a:off x="2395744" y="5306370"/>
              <a:ext cx="2477236" cy="892552"/>
            </a:xfrm>
            <a:prstGeom prst="rect">
              <a:avLst/>
            </a:prstGeom>
            <a:noFill/>
          </p:spPr>
          <p:txBody>
            <a:bodyPr wrap="square" rtlCol="0">
              <a:spAutoFit/>
            </a:bodyPr>
            <a:lstStyle/>
            <a:p>
              <a:pPr algn="ctr"/>
              <a:r>
                <a:rPr lang="en-AU" sz="8100" dirty="0"/>
                <a:t>Control</a:t>
              </a:r>
            </a:p>
          </p:txBody>
        </p:sp>
      </p:grpSp>
      <p:grpSp>
        <p:nvGrpSpPr>
          <p:cNvPr id="52" name="Group 51">
            <a:extLst>
              <a:ext uri="{FF2B5EF4-FFF2-40B4-BE49-F238E27FC236}">
                <a16:creationId xmlns:a16="http://schemas.microsoft.com/office/drawing/2014/main" id="{D62CCC4B-FDD6-A5BE-570D-4AE04F7FB482}"/>
              </a:ext>
            </a:extLst>
          </p:cNvPr>
          <p:cNvGrpSpPr/>
          <p:nvPr/>
        </p:nvGrpSpPr>
        <p:grpSpPr>
          <a:xfrm>
            <a:off x="2982663" y="592532"/>
            <a:ext cx="4937760" cy="2084832"/>
            <a:chOff x="1988442" y="395021"/>
            <a:chExt cx="3291840" cy="1389888"/>
          </a:xfrm>
        </p:grpSpPr>
        <p:sp>
          <p:nvSpPr>
            <p:cNvPr id="2" name="Rectangle 1">
              <a:extLst>
                <a:ext uri="{FF2B5EF4-FFF2-40B4-BE49-F238E27FC236}">
                  <a16:creationId xmlns:a16="http://schemas.microsoft.com/office/drawing/2014/main" id="{B0D4C60B-5D8D-CFA3-1BF6-C13D3CF32FFC}"/>
                </a:ext>
              </a:extLst>
            </p:cNvPr>
            <p:cNvSpPr>
              <a:spLocks/>
            </p:cNvSpPr>
            <p:nvPr/>
          </p:nvSpPr>
          <p:spPr>
            <a:xfrm>
              <a:off x="1988442" y="395021"/>
              <a:ext cx="3291840" cy="1389888"/>
            </a:xfrm>
            <a:prstGeom prst="rect">
              <a:avLst/>
            </a:prstGeom>
            <a:solidFill>
              <a:schemeClr val="accent1">
                <a:lumMod val="40000"/>
                <a:lumOff val="6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9" name="TextBox 18">
              <a:extLst>
                <a:ext uri="{FF2B5EF4-FFF2-40B4-BE49-F238E27FC236}">
                  <a16:creationId xmlns:a16="http://schemas.microsoft.com/office/drawing/2014/main" id="{04A57F35-989F-B17D-3789-AE142FC6DA1D}"/>
                </a:ext>
              </a:extLst>
            </p:cNvPr>
            <p:cNvSpPr txBox="1"/>
            <p:nvPr/>
          </p:nvSpPr>
          <p:spPr>
            <a:xfrm>
              <a:off x="2366068" y="628300"/>
              <a:ext cx="2536588" cy="892552"/>
            </a:xfrm>
            <a:prstGeom prst="rect">
              <a:avLst/>
            </a:prstGeom>
            <a:noFill/>
          </p:spPr>
          <p:txBody>
            <a:bodyPr wrap="square" rtlCol="0">
              <a:spAutoFit/>
            </a:bodyPr>
            <a:lstStyle/>
            <a:p>
              <a:pPr algn="ctr"/>
              <a:r>
                <a:rPr lang="en-AU" sz="8100" dirty="0"/>
                <a:t>Mitigate</a:t>
              </a:r>
            </a:p>
          </p:txBody>
        </p:sp>
      </p:grpSp>
      <p:grpSp>
        <p:nvGrpSpPr>
          <p:cNvPr id="3" name="Group 2">
            <a:extLst>
              <a:ext uri="{FF2B5EF4-FFF2-40B4-BE49-F238E27FC236}">
                <a16:creationId xmlns:a16="http://schemas.microsoft.com/office/drawing/2014/main" id="{6F7FE49A-7997-8AE2-28B0-0A563C475441}"/>
              </a:ext>
            </a:extLst>
          </p:cNvPr>
          <p:cNvGrpSpPr/>
          <p:nvPr/>
        </p:nvGrpSpPr>
        <p:grpSpPr>
          <a:xfrm>
            <a:off x="5821757" y="3665484"/>
            <a:ext cx="6644487" cy="2956034"/>
            <a:chOff x="3881171" y="2443655"/>
            <a:chExt cx="4429658" cy="1970689"/>
          </a:xfrm>
        </p:grpSpPr>
        <p:sp>
          <p:nvSpPr>
            <p:cNvPr id="8" name="Oval 7">
              <a:extLst>
                <a:ext uri="{FF2B5EF4-FFF2-40B4-BE49-F238E27FC236}">
                  <a16:creationId xmlns:a16="http://schemas.microsoft.com/office/drawing/2014/main" id="{713CF57E-17FE-E198-43E0-725C4D44D773}"/>
                </a:ext>
              </a:extLst>
            </p:cNvPr>
            <p:cNvSpPr>
              <a:spLocks/>
            </p:cNvSpPr>
            <p:nvPr/>
          </p:nvSpPr>
          <p:spPr>
            <a:xfrm>
              <a:off x="4093780" y="2443655"/>
              <a:ext cx="4004441" cy="1970689"/>
            </a:xfrm>
            <a:prstGeom prst="ellipse">
              <a:avLst/>
            </a:prstGeom>
            <a:solidFill>
              <a:schemeClr val="accent6">
                <a:lumMod val="75000"/>
                <a:alpha val="50000"/>
              </a:schemeClr>
            </a:solidFill>
            <a:ln w="63500">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20" name="TextBox 19">
              <a:extLst>
                <a:ext uri="{FF2B5EF4-FFF2-40B4-BE49-F238E27FC236}">
                  <a16:creationId xmlns:a16="http://schemas.microsoft.com/office/drawing/2014/main" id="{AF05ECC1-8BBF-5575-5A1A-4B804F08CBAE}"/>
                </a:ext>
              </a:extLst>
            </p:cNvPr>
            <p:cNvSpPr txBox="1"/>
            <p:nvPr/>
          </p:nvSpPr>
          <p:spPr>
            <a:xfrm>
              <a:off x="3881171" y="2584823"/>
              <a:ext cx="4429658" cy="1538883"/>
            </a:xfrm>
            <a:prstGeom prst="rect">
              <a:avLst/>
            </a:prstGeom>
            <a:noFill/>
            <a:ln w="63500">
              <a:noFill/>
            </a:ln>
          </p:spPr>
          <p:txBody>
            <a:bodyPr wrap="square" rtlCol="0">
              <a:spAutoFit/>
            </a:bodyPr>
            <a:lstStyle/>
            <a:p>
              <a:pPr algn="ctr"/>
              <a:r>
                <a:rPr lang="en-AU" sz="7200" dirty="0"/>
                <a:t>Risk</a:t>
              </a:r>
            </a:p>
            <a:p>
              <a:pPr algn="ctr"/>
              <a:r>
                <a:rPr lang="en-AU" sz="7200" dirty="0"/>
                <a:t>Management</a:t>
              </a:r>
            </a:p>
          </p:txBody>
        </p:sp>
      </p:grpSp>
      <p:sp>
        <p:nvSpPr>
          <p:cNvPr id="51" name="Freeform: Shape 50">
            <a:extLst>
              <a:ext uri="{FF2B5EF4-FFF2-40B4-BE49-F238E27FC236}">
                <a16:creationId xmlns:a16="http://schemas.microsoft.com/office/drawing/2014/main" id="{7F994D46-24F3-4527-CB69-FC2737A38E2B}"/>
              </a:ext>
            </a:extLst>
          </p:cNvPr>
          <p:cNvSpPr/>
          <p:nvPr/>
        </p:nvSpPr>
        <p:spPr>
          <a:xfrm rot="5400000">
            <a:off x="11851509" y="4673588"/>
            <a:ext cx="1565808" cy="974166"/>
          </a:xfrm>
          <a:custGeom>
            <a:avLst/>
            <a:gdLst>
              <a:gd name="connsiteX0" fmla="*/ 0 w 1043872"/>
              <a:gd name="connsiteY0" fmla="*/ 173513 h 695449"/>
              <a:gd name="connsiteX1" fmla="*/ 260968 w 1043872"/>
              <a:gd name="connsiteY1" fmla="*/ 173513 h 695449"/>
              <a:gd name="connsiteX2" fmla="*/ 260968 w 1043872"/>
              <a:gd name="connsiteY2" fmla="*/ 0 h 695449"/>
              <a:gd name="connsiteX3" fmla="*/ 782904 w 1043872"/>
              <a:gd name="connsiteY3" fmla="*/ 0 h 695449"/>
              <a:gd name="connsiteX4" fmla="*/ 782904 w 1043872"/>
              <a:gd name="connsiteY4" fmla="*/ 173513 h 695449"/>
              <a:gd name="connsiteX5" fmla="*/ 1043872 w 1043872"/>
              <a:gd name="connsiteY5" fmla="*/ 173513 h 695449"/>
              <a:gd name="connsiteX6" fmla="*/ 521936 w 1043872"/>
              <a:gd name="connsiteY6" fmla="*/ 695449 h 6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695449">
                <a:moveTo>
                  <a:pt x="0" y="173513"/>
                </a:moveTo>
                <a:lnTo>
                  <a:pt x="260968" y="173513"/>
                </a:lnTo>
                <a:lnTo>
                  <a:pt x="260968" y="0"/>
                </a:lnTo>
                <a:lnTo>
                  <a:pt x="782904" y="0"/>
                </a:lnTo>
                <a:lnTo>
                  <a:pt x="782904" y="173513"/>
                </a:lnTo>
                <a:lnTo>
                  <a:pt x="1043872" y="173513"/>
                </a:lnTo>
                <a:lnTo>
                  <a:pt x="521936" y="695449"/>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50" name="Freeform: Shape 49">
            <a:extLst>
              <a:ext uri="{FF2B5EF4-FFF2-40B4-BE49-F238E27FC236}">
                <a16:creationId xmlns:a16="http://schemas.microsoft.com/office/drawing/2014/main" id="{080831C8-ABE3-07CF-A21E-7AB2185958D2}"/>
              </a:ext>
            </a:extLst>
          </p:cNvPr>
          <p:cNvSpPr>
            <a:spLocks/>
          </p:cNvSpPr>
          <p:nvPr/>
        </p:nvSpPr>
        <p:spPr>
          <a:xfrm rot="16200000">
            <a:off x="4933574" y="4733468"/>
            <a:ext cx="1565808" cy="848394"/>
          </a:xfrm>
          <a:custGeom>
            <a:avLst/>
            <a:gdLst>
              <a:gd name="connsiteX0" fmla="*/ 1043872 w 1043872"/>
              <a:gd name="connsiteY0" fmla="*/ 126781 h 648717"/>
              <a:gd name="connsiteX1" fmla="*/ 521936 w 1043872"/>
              <a:gd name="connsiteY1" fmla="*/ 648717 h 648717"/>
              <a:gd name="connsiteX2" fmla="*/ 0 w 1043872"/>
              <a:gd name="connsiteY2" fmla="*/ 126781 h 648717"/>
              <a:gd name="connsiteX3" fmla="*/ 260968 w 1043872"/>
              <a:gd name="connsiteY3" fmla="*/ 126781 h 648717"/>
              <a:gd name="connsiteX4" fmla="*/ 260968 w 1043872"/>
              <a:gd name="connsiteY4" fmla="*/ 0 h 648717"/>
              <a:gd name="connsiteX5" fmla="*/ 782904 w 1043872"/>
              <a:gd name="connsiteY5" fmla="*/ 0 h 648717"/>
              <a:gd name="connsiteX6" fmla="*/ 782904 w 1043872"/>
              <a:gd name="connsiteY6" fmla="*/ 126781 h 64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872" h="648717">
                <a:moveTo>
                  <a:pt x="1043872" y="126781"/>
                </a:moveTo>
                <a:lnTo>
                  <a:pt x="521936" y="648717"/>
                </a:lnTo>
                <a:lnTo>
                  <a:pt x="0" y="126781"/>
                </a:lnTo>
                <a:lnTo>
                  <a:pt x="260968" y="126781"/>
                </a:lnTo>
                <a:lnTo>
                  <a:pt x="260968" y="0"/>
                </a:lnTo>
                <a:lnTo>
                  <a:pt x="782904" y="0"/>
                </a:lnTo>
                <a:lnTo>
                  <a:pt x="782904" y="126781"/>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Tree>
    <p:extLst>
      <p:ext uri="{BB962C8B-B14F-4D97-AF65-F5344CB8AC3E}">
        <p14:creationId xmlns:p14="http://schemas.microsoft.com/office/powerpoint/2010/main" val="31542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4" grpId="0" animBg="1"/>
      <p:bldP spid="43" grpId="0" animBg="1"/>
      <p:bldP spid="46" grpId="0" animBg="1"/>
      <p:bldP spid="51"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E2812-1679-5D35-5309-D10B3E8381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D1BE2E-DF54-D69E-B155-C736A9DF5321}"/>
              </a:ext>
            </a:extLst>
          </p:cNvPr>
          <p:cNvSpPr txBox="1"/>
          <p:nvPr/>
        </p:nvSpPr>
        <p:spPr>
          <a:xfrm>
            <a:off x="1066799" y="1485900"/>
            <a:ext cx="16560000" cy="1015663"/>
          </a:xfrm>
          <a:prstGeom prst="rect">
            <a:avLst/>
          </a:prstGeom>
          <a:noFill/>
        </p:spPr>
        <p:txBody>
          <a:bodyPr wrap="square">
            <a:spAutoFit/>
          </a:bodyPr>
          <a:lstStyle/>
          <a:p>
            <a:pPr>
              <a:buFont typeface="Arial" panose="020B0604020202020204" pitchFamily="34" charset="0"/>
              <a:buChar char="•"/>
            </a:pPr>
            <a:r>
              <a:rPr lang="en-US" sz="3000" b="1" dirty="0"/>
              <a:t>Data breaches and unauthorized access</a:t>
            </a:r>
            <a:r>
              <a:rPr lang="en-US" sz="3000" dirty="0"/>
              <a:t> – Sensitive information exposed due to inadequate security controls or access management</a:t>
            </a:r>
          </a:p>
        </p:txBody>
      </p:sp>
      <p:sp>
        <p:nvSpPr>
          <p:cNvPr id="7" name="TextBox 6">
            <a:extLst>
              <a:ext uri="{FF2B5EF4-FFF2-40B4-BE49-F238E27FC236}">
                <a16:creationId xmlns:a16="http://schemas.microsoft.com/office/drawing/2014/main" id="{E185F205-054F-C995-746A-EE796938ED44}"/>
              </a:ext>
            </a:extLst>
          </p:cNvPr>
          <p:cNvSpPr txBox="1"/>
          <p:nvPr/>
        </p:nvSpPr>
        <p:spPr>
          <a:xfrm>
            <a:off x="1066800" y="419100"/>
            <a:ext cx="5181600" cy="1200329"/>
          </a:xfrm>
          <a:prstGeom prst="rect">
            <a:avLst/>
          </a:prstGeom>
          <a:noFill/>
        </p:spPr>
        <p:txBody>
          <a:bodyPr wrap="square">
            <a:spAutoFit/>
          </a:bodyPr>
          <a:lstStyle/>
          <a:p>
            <a:r>
              <a:rPr lang="en-AU" sz="7200" dirty="0"/>
              <a:t>Identify Risks</a:t>
            </a:r>
          </a:p>
        </p:txBody>
      </p:sp>
      <p:sp>
        <p:nvSpPr>
          <p:cNvPr id="3" name="TextBox 2">
            <a:extLst>
              <a:ext uri="{FF2B5EF4-FFF2-40B4-BE49-F238E27FC236}">
                <a16:creationId xmlns:a16="http://schemas.microsoft.com/office/drawing/2014/main" id="{8FCC094C-55E5-47BB-9E82-0744E4571105}"/>
              </a:ext>
            </a:extLst>
          </p:cNvPr>
          <p:cNvSpPr txBox="1"/>
          <p:nvPr/>
        </p:nvSpPr>
        <p:spPr>
          <a:xfrm>
            <a:off x="1066799" y="2552700"/>
            <a:ext cx="16560000" cy="1015663"/>
          </a:xfrm>
          <a:prstGeom prst="rect">
            <a:avLst/>
          </a:prstGeom>
          <a:noFill/>
        </p:spPr>
        <p:txBody>
          <a:bodyPr wrap="square">
            <a:spAutoFit/>
          </a:bodyPr>
          <a:lstStyle/>
          <a:p>
            <a:pPr>
              <a:buFont typeface="Arial" panose="020B0604020202020204" pitchFamily="34" charset="0"/>
              <a:buChar char="•"/>
            </a:pPr>
            <a:r>
              <a:rPr lang="en-US" sz="3000" b="1" dirty="0"/>
              <a:t>Compliance violations</a:t>
            </a:r>
            <a:r>
              <a:rPr lang="en-US" sz="3000" dirty="0"/>
              <a:t> – Failing to meet regulatory requirements (GDPR, HIPAA, etc.) resulting in fines and legal consequences</a:t>
            </a:r>
          </a:p>
        </p:txBody>
      </p:sp>
      <p:sp>
        <p:nvSpPr>
          <p:cNvPr id="6" name="TextBox 5">
            <a:extLst>
              <a:ext uri="{FF2B5EF4-FFF2-40B4-BE49-F238E27FC236}">
                <a16:creationId xmlns:a16="http://schemas.microsoft.com/office/drawing/2014/main" id="{23B78840-6A4F-01C0-476E-9C92649972E2}"/>
              </a:ext>
            </a:extLst>
          </p:cNvPr>
          <p:cNvSpPr txBox="1"/>
          <p:nvPr/>
        </p:nvSpPr>
        <p:spPr>
          <a:xfrm>
            <a:off x="1066799" y="3619500"/>
            <a:ext cx="16560000" cy="1015663"/>
          </a:xfrm>
          <a:prstGeom prst="rect">
            <a:avLst/>
          </a:prstGeom>
          <a:noFill/>
        </p:spPr>
        <p:txBody>
          <a:bodyPr wrap="square">
            <a:spAutoFit/>
          </a:bodyPr>
          <a:lstStyle/>
          <a:p>
            <a:pPr>
              <a:buFont typeface="Arial" panose="020B0604020202020204" pitchFamily="34" charset="0"/>
              <a:buChar char="•"/>
            </a:pPr>
            <a:r>
              <a:rPr lang="en-US" sz="3000" b="1" dirty="0"/>
              <a:t>Poor data quality</a:t>
            </a:r>
            <a:r>
              <a:rPr lang="en-US" sz="3000" dirty="0"/>
              <a:t> – Inaccurate, incomplete, or inconsistent data leading to flawed decision-making and business impacts</a:t>
            </a:r>
          </a:p>
        </p:txBody>
      </p:sp>
      <p:sp>
        <p:nvSpPr>
          <p:cNvPr id="14" name="TextBox 13">
            <a:extLst>
              <a:ext uri="{FF2B5EF4-FFF2-40B4-BE49-F238E27FC236}">
                <a16:creationId xmlns:a16="http://schemas.microsoft.com/office/drawing/2014/main" id="{01964A02-FD6F-E0B1-DC2C-67AEDB62915E}"/>
              </a:ext>
            </a:extLst>
          </p:cNvPr>
          <p:cNvSpPr txBox="1"/>
          <p:nvPr/>
        </p:nvSpPr>
        <p:spPr>
          <a:xfrm>
            <a:off x="1066799" y="4686300"/>
            <a:ext cx="16560000" cy="1015663"/>
          </a:xfrm>
          <a:prstGeom prst="rect">
            <a:avLst/>
          </a:prstGeom>
          <a:noFill/>
        </p:spPr>
        <p:txBody>
          <a:bodyPr wrap="square">
            <a:spAutoFit/>
          </a:bodyPr>
          <a:lstStyle/>
          <a:p>
            <a:pPr>
              <a:buFont typeface="Arial" panose="020B0604020202020204" pitchFamily="34" charset="0"/>
              <a:buChar char="•"/>
            </a:pPr>
            <a:r>
              <a:rPr lang="en-US" sz="3000" b="1" dirty="0"/>
              <a:t>Lack of accountability</a:t>
            </a:r>
            <a:r>
              <a:rPr lang="en-US" sz="3000" dirty="0"/>
              <a:t> – Unclear data ownership and responsibilities causing gaps in oversight and management</a:t>
            </a:r>
          </a:p>
        </p:txBody>
      </p:sp>
      <p:sp>
        <p:nvSpPr>
          <p:cNvPr id="16" name="TextBox 15">
            <a:extLst>
              <a:ext uri="{FF2B5EF4-FFF2-40B4-BE49-F238E27FC236}">
                <a16:creationId xmlns:a16="http://schemas.microsoft.com/office/drawing/2014/main" id="{596EC003-03AB-1FD7-2051-F4024446115A}"/>
              </a:ext>
            </a:extLst>
          </p:cNvPr>
          <p:cNvSpPr txBox="1"/>
          <p:nvPr/>
        </p:nvSpPr>
        <p:spPr>
          <a:xfrm>
            <a:off x="1066799" y="5753100"/>
            <a:ext cx="16560000" cy="1015663"/>
          </a:xfrm>
          <a:prstGeom prst="rect">
            <a:avLst/>
          </a:prstGeom>
          <a:noFill/>
        </p:spPr>
        <p:txBody>
          <a:bodyPr wrap="square">
            <a:spAutoFit/>
          </a:bodyPr>
          <a:lstStyle/>
          <a:p>
            <a:pPr>
              <a:buFont typeface="Arial" panose="020B0604020202020204" pitchFamily="34" charset="0"/>
              <a:buChar char="•"/>
            </a:pPr>
            <a:r>
              <a:rPr lang="en-US" sz="3000" b="1" dirty="0"/>
              <a:t>Shadow IT and ungoverned data</a:t>
            </a:r>
            <a:r>
              <a:rPr lang="en-US" sz="3000" dirty="0"/>
              <a:t> – Employees creating uncontrolled data stores outside official systems, creating security and compliance risks</a:t>
            </a:r>
          </a:p>
        </p:txBody>
      </p:sp>
      <p:sp>
        <p:nvSpPr>
          <p:cNvPr id="18" name="TextBox 17">
            <a:extLst>
              <a:ext uri="{FF2B5EF4-FFF2-40B4-BE49-F238E27FC236}">
                <a16:creationId xmlns:a16="http://schemas.microsoft.com/office/drawing/2014/main" id="{BB375797-B808-4B90-0D13-64CEE133D16C}"/>
              </a:ext>
            </a:extLst>
          </p:cNvPr>
          <p:cNvSpPr txBox="1"/>
          <p:nvPr/>
        </p:nvSpPr>
        <p:spPr>
          <a:xfrm>
            <a:off x="1066799" y="6819900"/>
            <a:ext cx="16560000" cy="1015663"/>
          </a:xfrm>
          <a:prstGeom prst="rect">
            <a:avLst/>
          </a:prstGeom>
          <a:noFill/>
        </p:spPr>
        <p:txBody>
          <a:bodyPr wrap="square">
            <a:spAutoFit/>
          </a:bodyPr>
          <a:lstStyle/>
          <a:p>
            <a:pPr>
              <a:buFont typeface="Arial" panose="020B0604020202020204" pitchFamily="34" charset="0"/>
              <a:buChar char="•"/>
            </a:pPr>
            <a:r>
              <a:rPr lang="en-US" sz="3000" b="1" dirty="0"/>
              <a:t>Inadequate documentation</a:t>
            </a:r>
            <a:r>
              <a:rPr lang="en-US" sz="3000" dirty="0"/>
              <a:t> – Missing or poor metadata and data lineage making it difficult to understand data origins and transformations</a:t>
            </a:r>
          </a:p>
        </p:txBody>
      </p:sp>
      <p:sp>
        <p:nvSpPr>
          <p:cNvPr id="20" name="TextBox 19">
            <a:extLst>
              <a:ext uri="{FF2B5EF4-FFF2-40B4-BE49-F238E27FC236}">
                <a16:creationId xmlns:a16="http://schemas.microsoft.com/office/drawing/2014/main" id="{604CBED2-C998-4B48-CCDB-EFF06E27C994}"/>
              </a:ext>
            </a:extLst>
          </p:cNvPr>
          <p:cNvSpPr txBox="1"/>
          <p:nvPr/>
        </p:nvSpPr>
        <p:spPr>
          <a:xfrm>
            <a:off x="1066799" y="7886700"/>
            <a:ext cx="16560000" cy="1015663"/>
          </a:xfrm>
          <a:prstGeom prst="rect">
            <a:avLst/>
          </a:prstGeom>
          <a:noFill/>
        </p:spPr>
        <p:txBody>
          <a:bodyPr wrap="square">
            <a:spAutoFit/>
          </a:bodyPr>
          <a:lstStyle/>
          <a:p>
            <a:pPr>
              <a:buFont typeface="Arial" panose="020B0604020202020204" pitchFamily="34" charset="0"/>
              <a:buChar char="•"/>
            </a:pPr>
            <a:r>
              <a:rPr lang="en-US" sz="3000" b="1" dirty="0"/>
              <a:t>Insufficient change management</a:t>
            </a:r>
            <a:r>
              <a:rPr lang="en-US" sz="3000" dirty="0"/>
              <a:t> – Data governance policies not keeping pace with business changes, new technologies, or evolving regulations</a:t>
            </a:r>
          </a:p>
        </p:txBody>
      </p:sp>
      <p:sp>
        <p:nvSpPr>
          <p:cNvPr id="22" name="TextBox 21">
            <a:extLst>
              <a:ext uri="{FF2B5EF4-FFF2-40B4-BE49-F238E27FC236}">
                <a16:creationId xmlns:a16="http://schemas.microsoft.com/office/drawing/2014/main" id="{13C657D1-6081-2F3E-BA24-981A1FBB6017}"/>
              </a:ext>
            </a:extLst>
          </p:cNvPr>
          <p:cNvSpPr txBox="1"/>
          <p:nvPr/>
        </p:nvSpPr>
        <p:spPr>
          <a:xfrm>
            <a:off x="1143000" y="8953500"/>
            <a:ext cx="16560000" cy="1015663"/>
          </a:xfrm>
          <a:prstGeom prst="rect">
            <a:avLst/>
          </a:prstGeom>
          <a:noFill/>
        </p:spPr>
        <p:txBody>
          <a:bodyPr wrap="square">
            <a:spAutoFit/>
          </a:bodyPr>
          <a:lstStyle/>
          <a:p>
            <a:pPr>
              <a:buFont typeface="Arial" panose="020B0604020202020204" pitchFamily="34" charset="0"/>
              <a:buChar char="•"/>
            </a:pPr>
            <a:r>
              <a:rPr lang="en-US" sz="3000" b="1" dirty="0"/>
              <a:t>Limited stakeholder buy-in</a:t>
            </a:r>
            <a:r>
              <a:rPr lang="en-US" sz="3000" dirty="0"/>
              <a:t> – Resistance to governance processes leading to poor adoption and inconsistent implementation</a:t>
            </a:r>
          </a:p>
        </p:txBody>
      </p:sp>
    </p:spTree>
    <p:extLst>
      <p:ext uri="{BB962C8B-B14F-4D97-AF65-F5344CB8AC3E}">
        <p14:creationId xmlns:p14="http://schemas.microsoft.com/office/powerpoint/2010/main" val="178878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1F3236-BF52-1FC1-1EAB-DA1199D99C4F}"/>
              </a:ext>
            </a:extLst>
          </p:cNvPr>
          <p:cNvSpPr txBox="1"/>
          <p:nvPr/>
        </p:nvSpPr>
        <p:spPr>
          <a:xfrm>
            <a:off x="1066800" y="419100"/>
            <a:ext cx="15392400" cy="1200329"/>
          </a:xfrm>
          <a:prstGeom prst="rect">
            <a:avLst/>
          </a:prstGeom>
          <a:noFill/>
        </p:spPr>
        <p:txBody>
          <a:bodyPr wrap="square">
            <a:spAutoFit/>
          </a:bodyPr>
          <a:lstStyle/>
          <a:p>
            <a:r>
              <a:rPr lang="en-AU" sz="7200" dirty="0">
                <a:latin typeface="Calibri (Body)"/>
              </a:rPr>
              <a:t>Assess - Risk Assessment Framework:</a:t>
            </a:r>
          </a:p>
        </p:txBody>
      </p:sp>
      <p:sp>
        <p:nvSpPr>
          <p:cNvPr id="15" name="TextBox 14">
            <a:extLst>
              <a:ext uri="{FF2B5EF4-FFF2-40B4-BE49-F238E27FC236}">
                <a16:creationId xmlns:a16="http://schemas.microsoft.com/office/drawing/2014/main" id="{E7B3BDEE-98F4-1BE0-AFAB-33538447BC27}"/>
              </a:ext>
            </a:extLst>
          </p:cNvPr>
          <p:cNvSpPr txBox="1"/>
          <p:nvPr/>
        </p:nvSpPr>
        <p:spPr>
          <a:xfrm>
            <a:off x="1024890" y="1619428"/>
            <a:ext cx="16560000" cy="1015663"/>
          </a:xfrm>
          <a:prstGeom prst="rect">
            <a:avLst/>
          </a:prstGeom>
          <a:noFill/>
        </p:spPr>
        <p:txBody>
          <a:bodyPr wrap="square">
            <a:spAutoFit/>
          </a:bodyPr>
          <a:lstStyle/>
          <a:p>
            <a:r>
              <a:rPr lang="en-US" sz="3000" b="1" dirty="0"/>
              <a:t>Likelihood and Impact Analysis</a:t>
            </a:r>
            <a:r>
              <a:rPr lang="en-US" sz="3000" dirty="0"/>
              <a:t> – Rate each risk on probability of occurrence (low/medium/high) and potential business impact (financial, reputational, operational). Plot on a risk matrix to prioritize attention.</a:t>
            </a:r>
          </a:p>
        </p:txBody>
      </p:sp>
      <p:sp>
        <p:nvSpPr>
          <p:cNvPr id="17" name="TextBox 16">
            <a:extLst>
              <a:ext uri="{FF2B5EF4-FFF2-40B4-BE49-F238E27FC236}">
                <a16:creationId xmlns:a16="http://schemas.microsoft.com/office/drawing/2014/main" id="{95E07748-B381-9420-0B7B-1338EAA5E846}"/>
              </a:ext>
            </a:extLst>
          </p:cNvPr>
          <p:cNvSpPr txBox="1"/>
          <p:nvPr/>
        </p:nvSpPr>
        <p:spPr>
          <a:xfrm>
            <a:off x="1024890" y="2979754"/>
            <a:ext cx="16560000" cy="1477328"/>
          </a:xfrm>
          <a:prstGeom prst="rect">
            <a:avLst/>
          </a:prstGeom>
          <a:noFill/>
        </p:spPr>
        <p:txBody>
          <a:bodyPr wrap="square">
            <a:spAutoFit/>
          </a:bodyPr>
          <a:lstStyle/>
          <a:p>
            <a:r>
              <a:rPr lang="en-US" sz="3000" b="1" dirty="0"/>
              <a:t>Regulatory and Compliance Exposure</a:t>
            </a:r>
            <a:r>
              <a:rPr lang="en-US" sz="3000" dirty="0"/>
              <a:t> – Evaluate which risks could trigger regulatory penalties, considering specific laws applicable to your industry and geography. Calculate potential fines and legal costs.</a:t>
            </a:r>
          </a:p>
        </p:txBody>
      </p:sp>
      <p:sp>
        <p:nvSpPr>
          <p:cNvPr id="19" name="TextBox 18">
            <a:extLst>
              <a:ext uri="{FF2B5EF4-FFF2-40B4-BE49-F238E27FC236}">
                <a16:creationId xmlns:a16="http://schemas.microsoft.com/office/drawing/2014/main" id="{D181D9E0-D464-2CC0-6066-636D09408F4A}"/>
              </a:ext>
            </a:extLst>
          </p:cNvPr>
          <p:cNvSpPr txBox="1"/>
          <p:nvPr/>
        </p:nvSpPr>
        <p:spPr>
          <a:xfrm>
            <a:off x="1024890" y="4617077"/>
            <a:ext cx="16560000" cy="1015663"/>
          </a:xfrm>
          <a:prstGeom prst="rect">
            <a:avLst/>
          </a:prstGeom>
          <a:noFill/>
        </p:spPr>
        <p:txBody>
          <a:bodyPr wrap="square">
            <a:spAutoFit/>
          </a:bodyPr>
          <a:lstStyle/>
          <a:p>
            <a:r>
              <a:rPr lang="en-US" sz="3000" b="1" dirty="0"/>
              <a:t>Data Sensitivity Classification</a:t>
            </a:r>
            <a:r>
              <a:rPr lang="en-US" sz="3000" dirty="0"/>
              <a:t> – Assess risks based on the sensitivity of data involved (public, internal, confidential, restricted). Higher sensitivity data carries greater risk weight.</a:t>
            </a:r>
          </a:p>
        </p:txBody>
      </p:sp>
      <p:sp>
        <p:nvSpPr>
          <p:cNvPr id="21" name="TextBox 20">
            <a:extLst>
              <a:ext uri="{FF2B5EF4-FFF2-40B4-BE49-F238E27FC236}">
                <a16:creationId xmlns:a16="http://schemas.microsoft.com/office/drawing/2014/main" id="{0888D2EA-E7C9-1B90-A81D-C0DBE4FD67E2}"/>
              </a:ext>
            </a:extLst>
          </p:cNvPr>
          <p:cNvSpPr txBox="1"/>
          <p:nvPr/>
        </p:nvSpPr>
        <p:spPr>
          <a:xfrm>
            <a:off x="1024890" y="5977402"/>
            <a:ext cx="16560000" cy="1015663"/>
          </a:xfrm>
          <a:prstGeom prst="rect">
            <a:avLst/>
          </a:prstGeom>
          <a:noFill/>
        </p:spPr>
        <p:txBody>
          <a:bodyPr wrap="square">
            <a:spAutoFit/>
          </a:bodyPr>
          <a:lstStyle/>
          <a:p>
            <a:r>
              <a:rPr lang="en-US" sz="3000" b="1" dirty="0"/>
              <a:t>Current Control Effectiveness</a:t>
            </a:r>
            <a:r>
              <a:rPr lang="en-US" sz="3000" dirty="0"/>
              <a:t> – Review existing safeguards and controls for each risk. Identify gaps between current state and desired security posture.</a:t>
            </a:r>
          </a:p>
        </p:txBody>
      </p:sp>
      <p:sp>
        <p:nvSpPr>
          <p:cNvPr id="23" name="TextBox 22">
            <a:extLst>
              <a:ext uri="{FF2B5EF4-FFF2-40B4-BE49-F238E27FC236}">
                <a16:creationId xmlns:a16="http://schemas.microsoft.com/office/drawing/2014/main" id="{EC3AF0F3-375D-C201-B3EA-8B2C198A53B8}"/>
              </a:ext>
            </a:extLst>
          </p:cNvPr>
          <p:cNvSpPr txBox="1"/>
          <p:nvPr/>
        </p:nvSpPr>
        <p:spPr>
          <a:xfrm>
            <a:off x="1024890" y="7337727"/>
            <a:ext cx="16560000" cy="1015663"/>
          </a:xfrm>
          <a:prstGeom prst="rect">
            <a:avLst/>
          </a:prstGeom>
          <a:noFill/>
        </p:spPr>
        <p:txBody>
          <a:bodyPr wrap="square">
            <a:spAutoFit/>
          </a:bodyPr>
          <a:lstStyle/>
          <a:p>
            <a:r>
              <a:rPr lang="en-US" sz="3000" b="1" dirty="0"/>
              <a:t>Business Impact Assessment</a:t>
            </a:r>
            <a:r>
              <a:rPr lang="en-US" sz="3000" dirty="0"/>
              <a:t> – Quantify potential costs including direct financial losses, productivity impacts, customer churn, and brand damage for each risk scenario.</a:t>
            </a:r>
          </a:p>
        </p:txBody>
      </p:sp>
      <p:sp>
        <p:nvSpPr>
          <p:cNvPr id="25" name="TextBox 24">
            <a:extLst>
              <a:ext uri="{FF2B5EF4-FFF2-40B4-BE49-F238E27FC236}">
                <a16:creationId xmlns:a16="http://schemas.microsoft.com/office/drawing/2014/main" id="{EB2EE8BE-75D3-1AFE-E422-1E477617339C}"/>
              </a:ext>
            </a:extLst>
          </p:cNvPr>
          <p:cNvSpPr txBox="1"/>
          <p:nvPr/>
        </p:nvSpPr>
        <p:spPr>
          <a:xfrm>
            <a:off x="1024890" y="8698050"/>
            <a:ext cx="16560000" cy="1015663"/>
          </a:xfrm>
          <a:prstGeom prst="rect">
            <a:avLst/>
          </a:prstGeom>
          <a:noFill/>
        </p:spPr>
        <p:txBody>
          <a:bodyPr wrap="square">
            <a:spAutoFit/>
          </a:bodyPr>
          <a:lstStyle/>
          <a:p>
            <a:r>
              <a:rPr lang="en-US" sz="3000" b="1" dirty="0"/>
              <a:t>Threat Landscape Review</a:t>
            </a:r>
            <a:r>
              <a:rPr lang="en-US" sz="3000" dirty="0"/>
              <a:t> – Consider external factors like emerging cyber threats, industry trends, and past incidents in your sector to contextualize risk levels.</a:t>
            </a:r>
          </a:p>
        </p:txBody>
      </p:sp>
    </p:spTree>
    <p:extLst>
      <p:ext uri="{BB962C8B-B14F-4D97-AF65-F5344CB8AC3E}">
        <p14:creationId xmlns:p14="http://schemas.microsoft.com/office/powerpoint/2010/main" val="333681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99970-A1D0-C532-3C17-D23CB474DEE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37EE763-D500-B819-A1F0-0B59AA097EAA}"/>
              </a:ext>
            </a:extLst>
          </p:cNvPr>
          <p:cNvSpPr txBox="1"/>
          <p:nvPr/>
        </p:nvSpPr>
        <p:spPr>
          <a:xfrm>
            <a:off x="1066800" y="419100"/>
            <a:ext cx="3733800" cy="1200329"/>
          </a:xfrm>
          <a:prstGeom prst="rect">
            <a:avLst/>
          </a:prstGeom>
          <a:noFill/>
        </p:spPr>
        <p:txBody>
          <a:bodyPr wrap="square">
            <a:spAutoFit/>
          </a:bodyPr>
          <a:lstStyle/>
          <a:p>
            <a:r>
              <a:rPr lang="en-AU" sz="7200" dirty="0"/>
              <a:t>Mitigate</a:t>
            </a:r>
          </a:p>
        </p:txBody>
      </p:sp>
      <p:sp>
        <p:nvSpPr>
          <p:cNvPr id="3" name="TextBox 2">
            <a:extLst>
              <a:ext uri="{FF2B5EF4-FFF2-40B4-BE49-F238E27FC236}">
                <a16:creationId xmlns:a16="http://schemas.microsoft.com/office/drawing/2014/main" id="{DF73D166-FB86-3EBF-0DD1-F60E69981CF1}"/>
              </a:ext>
            </a:extLst>
          </p:cNvPr>
          <p:cNvSpPr txBox="1"/>
          <p:nvPr/>
        </p:nvSpPr>
        <p:spPr>
          <a:xfrm>
            <a:off x="1066800" y="2264794"/>
            <a:ext cx="16560000" cy="553998"/>
          </a:xfrm>
          <a:prstGeom prst="rect">
            <a:avLst/>
          </a:prstGeom>
          <a:noFill/>
        </p:spPr>
        <p:txBody>
          <a:bodyPr wrap="square">
            <a:spAutoFit/>
          </a:bodyPr>
          <a:lstStyle/>
          <a:p>
            <a:r>
              <a:rPr lang="en-US" sz="3000" dirty="0"/>
              <a:t>Implement role-based access controls (RBAC) and principle of least privilege</a:t>
            </a:r>
            <a:endParaRPr lang="en-AU" sz="3000" dirty="0"/>
          </a:p>
        </p:txBody>
      </p:sp>
      <p:sp>
        <p:nvSpPr>
          <p:cNvPr id="6" name="TextBox 5">
            <a:extLst>
              <a:ext uri="{FF2B5EF4-FFF2-40B4-BE49-F238E27FC236}">
                <a16:creationId xmlns:a16="http://schemas.microsoft.com/office/drawing/2014/main" id="{B57DB638-F1BD-0F3D-6918-20A07829B795}"/>
              </a:ext>
            </a:extLst>
          </p:cNvPr>
          <p:cNvSpPr txBox="1"/>
          <p:nvPr/>
        </p:nvSpPr>
        <p:spPr>
          <a:xfrm>
            <a:off x="1066800" y="3034520"/>
            <a:ext cx="16560000" cy="553998"/>
          </a:xfrm>
          <a:prstGeom prst="rect">
            <a:avLst/>
          </a:prstGeom>
          <a:noFill/>
        </p:spPr>
        <p:txBody>
          <a:bodyPr wrap="square">
            <a:spAutoFit/>
          </a:bodyPr>
          <a:lstStyle/>
          <a:p>
            <a:r>
              <a:rPr lang="en-US" sz="3000" dirty="0"/>
              <a:t>Establish a compliance management framework mapping regulations to controls</a:t>
            </a:r>
            <a:endParaRPr lang="en-AU" sz="3000" dirty="0"/>
          </a:p>
        </p:txBody>
      </p:sp>
      <p:sp>
        <p:nvSpPr>
          <p:cNvPr id="14" name="TextBox 13">
            <a:extLst>
              <a:ext uri="{FF2B5EF4-FFF2-40B4-BE49-F238E27FC236}">
                <a16:creationId xmlns:a16="http://schemas.microsoft.com/office/drawing/2014/main" id="{FAC63DE5-8A5B-E388-32ED-0CFFD093C443}"/>
              </a:ext>
            </a:extLst>
          </p:cNvPr>
          <p:cNvSpPr txBox="1"/>
          <p:nvPr/>
        </p:nvSpPr>
        <p:spPr>
          <a:xfrm>
            <a:off x="1066800" y="3804246"/>
            <a:ext cx="16560000" cy="553998"/>
          </a:xfrm>
          <a:prstGeom prst="rect">
            <a:avLst/>
          </a:prstGeom>
          <a:noFill/>
        </p:spPr>
        <p:txBody>
          <a:bodyPr wrap="square">
            <a:spAutoFit/>
          </a:bodyPr>
          <a:lstStyle/>
          <a:p>
            <a:r>
              <a:rPr lang="en-US" sz="3000"/>
              <a:t>Define and enforce data quality standards and validation rules</a:t>
            </a:r>
            <a:endParaRPr lang="en-AU" sz="3000" dirty="0"/>
          </a:p>
        </p:txBody>
      </p:sp>
      <p:sp>
        <p:nvSpPr>
          <p:cNvPr id="16" name="TextBox 15">
            <a:extLst>
              <a:ext uri="{FF2B5EF4-FFF2-40B4-BE49-F238E27FC236}">
                <a16:creationId xmlns:a16="http://schemas.microsoft.com/office/drawing/2014/main" id="{3DDDCD45-72FB-77C1-A4FE-7EE15790D81E}"/>
              </a:ext>
            </a:extLst>
          </p:cNvPr>
          <p:cNvSpPr txBox="1"/>
          <p:nvPr/>
        </p:nvSpPr>
        <p:spPr>
          <a:xfrm>
            <a:off x="1066800" y="4573972"/>
            <a:ext cx="16560000" cy="553998"/>
          </a:xfrm>
          <a:prstGeom prst="rect">
            <a:avLst/>
          </a:prstGeom>
          <a:noFill/>
        </p:spPr>
        <p:txBody>
          <a:bodyPr wrap="square">
            <a:spAutoFit/>
          </a:bodyPr>
          <a:lstStyle/>
          <a:p>
            <a:r>
              <a:rPr lang="en-US" sz="3000" dirty="0"/>
              <a:t>Define clear data ownership with assigned data owners and stewards</a:t>
            </a:r>
            <a:endParaRPr lang="en-AU" sz="3000" dirty="0"/>
          </a:p>
        </p:txBody>
      </p:sp>
      <p:sp>
        <p:nvSpPr>
          <p:cNvPr id="18" name="TextBox 17">
            <a:extLst>
              <a:ext uri="{FF2B5EF4-FFF2-40B4-BE49-F238E27FC236}">
                <a16:creationId xmlns:a16="http://schemas.microsoft.com/office/drawing/2014/main" id="{57D619E7-6E21-8842-1CA7-7003F786FE5D}"/>
              </a:ext>
            </a:extLst>
          </p:cNvPr>
          <p:cNvSpPr txBox="1"/>
          <p:nvPr/>
        </p:nvSpPr>
        <p:spPr>
          <a:xfrm>
            <a:off x="1066800" y="5343698"/>
            <a:ext cx="16560000" cy="553998"/>
          </a:xfrm>
          <a:prstGeom prst="rect">
            <a:avLst/>
          </a:prstGeom>
          <a:noFill/>
        </p:spPr>
        <p:txBody>
          <a:bodyPr wrap="square">
            <a:spAutoFit/>
          </a:bodyPr>
          <a:lstStyle/>
          <a:p>
            <a:r>
              <a:rPr lang="en-US" sz="3000" dirty="0"/>
              <a:t>Implement discovery tools to identify unauthorized data repositories</a:t>
            </a:r>
            <a:endParaRPr lang="en-AU" sz="3000" dirty="0"/>
          </a:p>
        </p:txBody>
      </p:sp>
      <p:sp>
        <p:nvSpPr>
          <p:cNvPr id="20" name="TextBox 19">
            <a:extLst>
              <a:ext uri="{FF2B5EF4-FFF2-40B4-BE49-F238E27FC236}">
                <a16:creationId xmlns:a16="http://schemas.microsoft.com/office/drawing/2014/main" id="{6BE085DA-34B9-7760-7AE9-3106E0609BA9}"/>
              </a:ext>
            </a:extLst>
          </p:cNvPr>
          <p:cNvSpPr txBox="1"/>
          <p:nvPr/>
        </p:nvSpPr>
        <p:spPr>
          <a:xfrm>
            <a:off x="1066800" y="6113424"/>
            <a:ext cx="16560000" cy="553998"/>
          </a:xfrm>
          <a:prstGeom prst="rect">
            <a:avLst/>
          </a:prstGeom>
          <a:noFill/>
        </p:spPr>
        <p:txBody>
          <a:bodyPr wrap="square">
            <a:spAutoFit/>
          </a:bodyPr>
          <a:lstStyle/>
          <a:p>
            <a:r>
              <a:rPr lang="en-AU" sz="3000" dirty="0"/>
              <a:t>Implement a metadata management system or data </a:t>
            </a:r>
            <a:r>
              <a:rPr lang="en-AU" sz="3000" dirty="0" err="1"/>
              <a:t>catalog</a:t>
            </a:r>
            <a:endParaRPr lang="en-AU" sz="3000" dirty="0"/>
          </a:p>
        </p:txBody>
      </p:sp>
      <p:sp>
        <p:nvSpPr>
          <p:cNvPr id="22" name="TextBox 21">
            <a:extLst>
              <a:ext uri="{FF2B5EF4-FFF2-40B4-BE49-F238E27FC236}">
                <a16:creationId xmlns:a16="http://schemas.microsoft.com/office/drawing/2014/main" id="{6CFC8A0A-77F8-0DE6-FD61-1069D5FB86B9}"/>
              </a:ext>
            </a:extLst>
          </p:cNvPr>
          <p:cNvSpPr txBox="1"/>
          <p:nvPr/>
        </p:nvSpPr>
        <p:spPr>
          <a:xfrm>
            <a:off x="1066800" y="6883150"/>
            <a:ext cx="16560000" cy="553998"/>
          </a:xfrm>
          <a:prstGeom prst="rect">
            <a:avLst/>
          </a:prstGeom>
          <a:noFill/>
        </p:spPr>
        <p:txBody>
          <a:bodyPr wrap="square">
            <a:spAutoFit/>
          </a:bodyPr>
          <a:lstStyle/>
          <a:p>
            <a:r>
              <a:rPr lang="en-AU" sz="3000" dirty="0"/>
              <a:t>Create and enforce documentation standards</a:t>
            </a:r>
          </a:p>
        </p:txBody>
      </p:sp>
      <p:sp>
        <p:nvSpPr>
          <p:cNvPr id="24" name="TextBox 23">
            <a:extLst>
              <a:ext uri="{FF2B5EF4-FFF2-40B4-BE49-F238E27FC236}">
                <a16:creationId xmlns:a16="http://schemas.microsoft.com/office/drawing/2014/main" id="{D2B38B98-FCC6-3B06-6D22-71D35D9F1B0A}"/>
              </a:ext>
            </a:extLst>
          </p:cNvPr>
          <p:cNvSpPr txBox="1"/>
          <p:nvPr/>
        </p:nvSpPr>
        <p:spPr>
          <a:xfrm>
            <a:off x="1066800" y="7652876"/>
            <a:ext cx="16560000" cy="553998"/>
          </a:xfrm>
          <a:prstGeom prst="rect">
            <a:avLst/>
          </a:prstGeom>
          <a:noFill/>
        </p:spPr>
        <p:txBody>
          <a:bodyPr wrap="square">
            <a:spAutoFit/>
          </a:bodyPr>
          <a:lstStyle/>
          <a:p>
            <a:r>
              <a:rPr lang="en-US" sz="3000" dirty="0"/>
              <a:t>Monitor regulatory changes and assess impacts</a:t>
            </a:r>
            <a:endParaRPr lang="en-AU" sz="3000" dirty="0"/>
          </a:p>
        </p:txBody>
      </p:sp>
      <p:sp>
        <p:nvSpPr>
          <p:cNvPr id="26" name="TextBox 25">
            <a:extLst>
              <a:ext uri="{FF2B5EF4-FFF2-40B4-BE49-F238E27FC236}">
                <a16:creationId xmlns:a16="http://schemas.microsoft.com/office/drawing/2014/main" id="{317789B7-3355-3360-21B9-A13CE5A33402}"/>
              </a:ext>
            </a:extLst>
          </p:cNvPr>
          <p:cNvSpPr txBox="1"/>
          <p:nvPr/>
        </p:nvSpPr>
        <p:spPr>
          <a:xfrm>
            <a:off x="1066800" y="1495068"/>
            <a:ext cx="16560000" cy="553998"/>
          </a:xfrm>
          <a:prstGeom prst="rect">
            <a:avLst/>
          </a:prstGeom>
          <a:noFill/>
        </p:spPr>
        <p:txBody>
          <a:bodyPr wrap="square">
            <a:spAutoFit/>
          </a:bodyPr>
          <a:lstStyle/>
          <a:p>
            <a:r>
              <a:rPr lang="en-US" sz="3000" dirty="0"/>
              <a:t>Secure executive sponsorship and visible leadership support</a:t>
            </a:r>
            <a:endParaRPr lang="en-AU" sz="3000" dirty="0"/>
          </a:p>
        </p:txBody>
      </p:sp>
      <p:sp>
        <p:nvSpPr>
          <p:cNvPr id="28" name="TextBox 27">
            <a:extLst>
              <a:ext uri="{FF2B5EF4-FFF2-40B4-BE49-F238E27FC236}">
                <a16:creationId xmlns:a16="http://schemas.microsoft.com/office/drawing/2014/main" id="{EB42146E-86F3-894A-14C1-4C06E402A175}"/>
              </a:ext>
            </a:extLst>
          </p:cNvPr>
          <p:cNvSpPr txBox="1"/>
          <p:nvPr/>
        </p:nvSpPr>
        <p:spPr>
          <a:xfrm>
            <a:off x="1066800" y="8422600"/>
            <a:ext cx="16560000" cy="553998"/>
          </a:xfrm>
          <a:prstGeom prst="rect">
            <a:avLst/>
          </a:prstGeom>
          <a:noFill/>
        </p:spPr>
        <p:txBody>
          <a:bodyPr wrap="square">
            <a:spAutoFit/>
          </a:bodyPr>
          <a:lstStyle/>
          <a:p>
            <a:r>
              <a:rPr lang="en-US" sz="3000" dirty="0"/>
              <a:t>Implement a risk-based approach, focusing resources on highest-priority areas</a:t>
            </a:r>
            <a:endParaRPr lang="en-AU" sz="3000" dirty="0"/>
          </a:p>
        </p:txBody>
      </p:sp>
    </p:spTree>
    <p:extLst>
      <p:ext uri="{BB962C8B-B14F-4D97-AF65-F5344CB8AC3E}">
        <p14:creationId xmlns:p14="http://schemas.microsoft.com/office/powerpoint/2010/main" val="221997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6872" y="8162730"/>
            <a:ext cx="2044916" cy="466260"/>
            <a:chOff x="0" y="0"/>
            <a:chExt cx="538579" cy="122801"/>
          </a:xfrm>
        </p:grpSpPr>
        <p:sp>
          <p:nvSpPr>
            <p:cNvPr id="3" name="Freeform 3"/>
            <p:cNvSpPr/>
            <p:nvPr/>
          </p:nvSpPr>
          <p:spPr>
            <a:xfrm>
              <a:off x="0" y="0"/>
              <a:ext cx="538579" cy="122801"/>
            </a:xfrm>
            <a:custGeom>
              <a:avLst/>
              <a:gdLst/>
              <a:ahLst/>
              <a:cxnLst/>
              <a:rect l="l" t="t" r="r" b="b"/>
              <a:pathLst>
                <a:path w="538579" h="122801">
                  <a:moveTo>
                    <a:pt x="61400" y="0"/>
                  </a:moveTo>
                  <a:lnTo>
                    <a:pt x="477178" y="0"/>
                  </a:lnTo>
                  <a:cubicBezTo>
                    <a:pt x="511089" y="0"/>
                    <a:pt x="538579" y="27490"/>
                    <a:pt x="538579" y="61400"/>
                  </a:cubicBezTo>
                  <a:lnTo>
                    <a:pt x="538579" y="61400"/>
                  </a:lnTo>
                  <a:cubicBezTo>
                    <a:pt x="538579" y="77685"/>
                    <a:pt x="532110" y="93302"/>
                    <a:pt x="520595" y="104817"/>
                  </a:cubicBezTo>
                  <a:cubicBezTo>
                    <a:pt x="509080" y="116332"/>
                    <a:pt x="493463" y="122801"/>
                    <a:pt x="477178" y="122801"/>
                  </a:cubicBezTo>
                  <a:lnTo>
                    <a:pt x="61400" y="122801"/>
                  </a:lnTo>
                  <a:cubicBezTo>
                    <a:pt x="27490" y="122801"/>
                    <a:pt x="0" y="95311"/>
                    <a:pt x="0" y="61400"/>
                  </a:cubicBezTo>
                  <a:lnTo>
                    <a:pt x="0" y="61400"/>
                  </a:lnTo>
                  <a:cubicBezTo>
                    <a:pt x="0" y="27490"/>
                    <a:pt x="27490" y="0"/>
                    <a:pt x="61400" y="0"/>
                  </a:cubicBezTo>
                  <a:close/>
                </a:path>
              </a:pathLst>
            </a:custGeom>
            <a:solidFill>
              <a:srgbClr val="214C9F"/>
            </a:solidFill>
          </p:spPr>
          <p:txBody>
            <a:bodyPr/>
            <a:lstStyle/>
            <a:p>
              <a:endParaRPr lang="en-AU"/>
            </a:p>
          </p:txBody>
        </p:sp>
        <p:sp>
          <p:nvSpPr>
            <p:cNvPr id="4" name="TextBox 4"/>
            <p:cNvSpPr txBox="1"/>
            <p:nvPr/>
          </p:nvSpPr>
          <p:spPr>
            <a:xfrm>
              <a:off x="0" y="-57150"/>
              <a:ext cx="538579" cy="17995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531518" y="-5427030"/>
            <a:ext cx="9024255" cy="902425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7" name="Group 7"/>
          <p:cNvGrpSpPr/>
          <p:nvPr/>
        </p:nvGrpSpPr>
        <p:grpSpPr>
          <a:xfrm>
            <a:off x="11022260" y="3285817"/>
            <a:ext cx="10686348" cy="1068634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9" name="Group 9"/>
          <p:cNvGrpSpPr/>
          <p:nvPr/>
        </p:nvGrpSpPr>
        <p:grpSpPr>
          <a:xfrm>
            <a:off x="8531518" y="9602866"/>
            <a:ext cx="2143753" cy="214375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11" name="Group 11"/>
          <p:cNvGrpSpPr/>
          <p:nvPr/>
        </p:nvGrpSpPr>
        <p:grpSpPr>
          <a:xfrm>
            <a:off x="8531518" y="-5427030"/>
            <a:ext cx="9024255" cy="902425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20999"/>
              </a:blip>
              <a:stretch>
                <a:fillRect l="-32644" r="-32644"/>
              </a:stretch>
            </a:blipFill>
          </p:spPr>
          <p:txBody>
            <a:bodyPr/>
            <a:lstStyle/>
            <a:p>
              <a:endParaRPr lang="en-AU"/>
            </a:p>
          </p:txBody>
        </p:sp>
      </p:grpSp>
      <p:grpSp>
        <p:nvGrpSpPr>
          <p:cNvPr id="13" name="Group 13"/>
          <p:cNvGrpSpPr/>
          <p:nvPr/>
        </p:nvGrpSpPr>
        <p:grpSpPr>
          <a:xfrm>
            <a:off x="11022260" y="3285817"/>
            <a:ext cx="10686348" cy="1068634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20999"/>
              </a:blip>
              <a:stretch>
                <a:fillRect l="-16666" r="-16666"/>
              </a:stretch>
            </a:blipFill>
          </p:spPr>
          <p:txBody>
            <a:bodyPr/>
            <a:lstStyle/>
            <a:p>
              <a:endParaRPr lang="en-AU"/>
            </a:p>
          </p:txBody>
        </p:sp>
      </p:grpSp>
      <p:grpSp>
        <p:nvGrpSpPr>
          <p:cNvPr id="15" name="Group 15"/>
          <p:cNvGrpSpPr/>
          <p:nvPr/>
        </p:nvGrpSpPr>
        <p:grpSpPr>
          <a:xfrm>
            <a:off x="8531518" y="9602866"/>
            <a:ext cx="2143753" cy="21437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20999"/>
              </a:blip>
              <a:stretch>
                <a:fillRect l="-25046" r="-25046"/>
              </a:stretch>
            </a:blipFill>
          </p:spPr>
          <p:txBody>
            <a:bodyPr/>
            <a:lstStyle/>
            <a:p>
              <a:endParaRPr lang="en-AU"/>
            </a:p>
          </p:txBody>
        </p:sp>
      </p:grpSp>
      <p:grpSp>
        <p:nvGrpSpPr>
          <p:cNvPr id="17" name="Group 17"/>
          <p:cNvGrpSpPr/>
          <p:nvPr/>
        </p:nvGrpSpPr>
        <p:grpSpPr>
          <a:xfrm>
            <a:off x="5872099" y="1206862"/>
            <a:ext cx="1367825" cy="227090"/>
            <a:chOff x="0" y="0"/>
            <a:chExt cx="1823767" cy="302787"/>
          </a:xfrm>
        </p:grpSpPr>
        <p:grpSp>
          <p:nvGrpSpPr>
            <p:cNvPr id="18" name="Group 18"/>
            <p:cNvGrpSpPr/>
            <p:nvPr/>
          </p:nvGrpSpPr>
          <p:grpSpPr>
            <a:xfrm>
              <a:off x="0" y="0"/>
              <a:ext cx="302787" cy="3027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506993" y="0"/>
              <a:ext cx="302787" cy="30278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13987" y="0"/>
              <a:ext cx="302787" cy="30278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520980" y="0"/>
              <a:ext cx="302787" cy="30278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30" name="Group 30"/>
          <p:cNvGrpSpPr/>
          <p:nvPr/>
        </p:nvGrpSpPr>
        <p:grpSpPr>
          <a:xfrm>
            <a:off x="1705791" y="8912616"/>
            <a:ext cx="1367825" cy="227090"/>
            <a:chOff x="0" y="0"/>
            <a:chExt cx="1823767" cy="302787"/>
          </a:xfrm>
        </p:grpSpPr>
        <p:grpSp>
          <p:nvGrpSpPr>
            <p:cNvPr id="31" name="Group 31"/>
            <p:cNvGrpSpPr/>
            <p:nvPr/>
          </p:nvGrpSpPr>
          <p:grpSpPr>
            <a:xfrm>
              <a:off x="0" y="0"/>
              <a:ext cx="302787" cy="30278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506993" y="0"/>
              <a:ext cx="302787" cy="30278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013987" y="0"/>
              <a:ext cx="302787" cy="30278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520980" y="0"/>
              <a:ext cx="302787" cy="30278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sp>
        <p:nvSpPr>
          <p:cNvPr id="43" name="Freeform 43"/>
          <p:cNvSpPr/>
          <p:nvPr/>
        </p:nvSpPr>
        <p:spPr>
          <a:xfrm>
            <a:off x="998488" y="7334586"/>
            <a:ext cx="1661002" cy="570969"/>
          </a:xfrm>
          <a:custGeom>
            <a:avLst/>
            <a:gdLst/>
            <a:ahLst/>
            <a:cxnLst/>
            <a:rect l="l" t="t" r="r" b="b"/>
            <a:pathLst>
              <a:path w="1661002" h="570969">
                <a:moveTo>
                  <a:pt x="0" y="0"/>
                </a:moveTo>
                <a:lnTo>
                  <a:pt x="1661002" y="0"/>
                </a:lnTo>
                <a:lnTo>
                  <a:pt x="1661002" y="570969"/>
                </a:lnTo>
                <a:lnTo>
                  <a:pt x="0" y="570969"/>
                </a:lnTo>
                <a:lnTo>
                  <a:pt x="0" y="0"/>
                </a:lnTo>
                <a:close/>
              </a:path>
            </a:pathLst>
          </a:custGeom>
          <a:blipFill>
            <a:blip r:embed="rId5"/>
            <a:stretch>
              <a:fillRect/>
            </a:stretch>
          </a:blipFill>
        </p:spPr>
        <p:txBody>
          <a:bodyPr/>
          <a:lstStyle/>
          <a:p>
            <a:endParaRPr lang="en-AU"/>
          </a:p>
        </p:txBody>
      </p:sp>
      <p:sp>
        <p:nvSpPr>
          <p:cNvPr id="44" name="Freeform 44"/>
          <p:cNvSpPr/>
          <p:nvPr/>
        </p:nvSpPr>
        <p:spPr>
          <a:xfrm>
            <a:off x="2969691" y="7285053"/>
            <a:ext cx="1795412" cy="618439"/>
          </a:xfrm>
          <a:custGeom>
            <a:avLst/>
            <a:gdLst/>
            <a:ahLst/>
            <a:cxnLst/>
            <a:rect l="l" t="t" r="r" b="b"/>
            <a:pathLst>
              <a:path w="1795412" h="618439">
                <a:moveTo>
                  <a:pt x="0" y="0"/>
                </a:moveTo>
                <a:lnTo>
                  <a:pt x="1795412" y="0"/>
                </a:lnTo>
                <a:lnTo>
                  <a:pt x="1795412" y="618439"/>
                </a:lnTo>
                <a:lnTo>
                  <a:pt x="0" y="618439"/>
                </a:lnTo>
                <a:lnTo>
                  <a:pt x="0" y="0"/>
                </a:lnTo>
                <a:close/>
              </a:path>
            </a:pathLst>
          </a:custGeom>
          <a:blipFill>
            <a:blip r:embed="rId6"/>
            <a:stretch>
              <a:fillRect/>
            </a:stretch>
          </a:blipFill>
        </p:spPr>
        <p:txBody>
          <a:bodyPr/>
          <a:lstStyle/>
          <a:p>
            <a:endParaRPr lang="en-AU"/>
          </a:p>
        </p:txBody>
      </p:sp>
      <p:sp>
        <p:nvSpPr>
          <p:cNvPr id="45" name="Freeform 45"/>
          <p:cNvSpPr/>
          <p:nvPr/>
        </p:nvSpPr>
        <p:spPr>
          <a:xfrm>
            <a:off x="5079428" y="7528576"/>
            <a:ext cx="3173890" cy="374916"/>
          </a:xfrm>
          <a:custGeom>
            <a:avLst/>
            <a:gdLst/>
            <a:ahLst/>
            <a:cxnLst/>
            <a:rect l="l" t="t" r="r" b="b"/>
            <a:pathLst>
              <a:path w="3173890" h="374916">
                <a:moveTo>
                  <a:pt x="0" y="0"/>
                </a:moveTo>
                <a:lnTo>
                  <a:pt x="3173891" y="0"/>
                </a:lnTo>
                <a:lnTo>
                  <a:pt x="3173891" y="374916"/>
                </a:lnTo>
                <a:lnTo>
                  <a:pt x="0" y="374916"/>
                </a:lnTo>
                <a:lnTo>
                  <a:pt x="0" y="0"/>
                </a:lnTo>
                <a:close/>
              </a:path>
            </a:pathLst>
          </a:custGeom>
          <a:blipFill>
            <a:blip r:embed="rId7"/>
            <a:stretch>
              <a:fillRect/>
            </a:stretch>
          </a:blipFill>
        </p:spPr>
        <p:txBody>
          <a:bodyPr/>
          <a:lstStyle/>
          <a:p>
            <a:endParaRPr lang="en-AU"/>
          </a:p>
        </p:txBody>
      </p:sp>
      <p:sp>
        <p:nvSpPr>
          <p:cNvPr id="46" name="Freeform 46"/>
          <p:cNvSpPr/>
          <p:nvPr/>
        </p:nvSpPr>
        <p:spPr>
          <a:xfrm>
            <a:off x="720458" y="5778630"/>
            <a:ext cx="5653140" cy="1583691"/>
          </a:xfrm>
          <a:custGeom>
            <a:avLst/>
            <a:gdLst/>
            <a:ahLst/>
            <a:cxnLst/>
            <a:rect l="l" t="t" r="r" b="b"/>
            <a:pathLst>
              <a:path w="5653140" h="1583691">
                <a:moveTo>
                  <a:pt x="0" y="0"/>
                </a:moveTo>
                <a:lnTo>
                  <a:pt x="5653140" y="0"/>
                </a:lnTo>
                <a:lnTo>
                  <a:pt x="5653140" y="1583690"/>
                </a:lnTo>
                <a:lnTo>
                  <a:pt x="0" y="1583690"/>
                </a:lnTo>
                <a:lnTo>
                  <a:pt x="0" y="0"/>
                </a:lnTo>
                <a:close/>
              </a:path>
            </a:pathLst>
          </a:custGeom>
          <a:blipFill>
            <a:blip r:embed="rId8"/>
            <a:stretch>
              <a:fillRect l="-7413" t="-83293" r="-4633" b="-83346"/>
            </a:stretch>
          </a:blipFill>
        </p:spPr>
        <p:txBody>
          <a:bodyPr/>
          <a:lstStyle/>
          <a:p>
            <a:endParaRPr lang="en-AU"/>
          </a:p>
        </p:txBody>
      </p:sp>
      <p:sp>
        <p:nvSpPr>
          <p:cNvPr id="47" name="TextBox 47"/>
          <p:cNvSpPr txBox="1"/>
          <p:nvPr/>
        </p:nvSpPr>
        <p:spPr>
          <a:xfrm>
            <a:off x="1028701" y="2657846"/>
            <a:ext cx="9715500" cy="1176861"/>
          </a:xfrm>
          <a:prstGeom prst="rect">
            <a:avLst/>
          </a:prstGeom>
        </p:spPr>
        <p:txBody>
          <a:bodyPr wrap="square" lIns="0" tIns="0" rIns="0" bIns="0" rtlCol="0" anchor="t">
            <a:spAutoFit/>
          </a:bodyPr>
          <a:lstStyle/>
          <a:p>
            <a:pPr algn="l">
              <a:lnSpc>
                <a:spcPts val="9072"/>
              </a:lnSpc>
            </a:pPr>
            <a:r>
              <a:rPr lang="en-US" sz="8400" b="1" dirty="0">
                <a:solidFill>
                  <a:srgbClr val="2E4F6B"/>
                </a:solidFill>
                <a:latin typeface="Poppins Semi-Bold"/>
                <a:ea typeface="Poppins Semi-Bold"/>
                <a:cs typeface="Poppins Semi-Bold"/>
                <a:sym typeface="Poppins Semi-Bold"/>
              </a:rPr>
              <a:t>Data Governance</a:t>
            </a:r>
          </a:p>
        </p:txBody>
      </p:sp>
      <p:sp>
        <p:nvSpPr>
          <p:cNvPr id="48" name="TextBox 48"/>
          <p:cNvSpPr txBox="1"/>
          <p:nvPr/>
        </p:nvSpPr>
        <p:spPr>
          <a:xfrm>
            <a:off x="1141660" y="8268480"/>
            <a:ext cx="1815340" cy="216662"/>
          </a:xfrm>
          <a:prstGeom prst="rect">
            <a:avLst/>
          </a:prstGeom>
        </p:spPr>
        <p:txBody>
          <a:bodyPr lIns="0" tIns="0" rIns="0" bIns="0" rtlCol="0" anchor="t">
            <a:spAutoFit/>
          </a:bodyPr>
          <a:lstStyle/>
          <a:p>
            <a:pPr algn="ctr">
              <a:lnSpc>
                <a:spcPts val="1708"/>
              </a:lnSpc>
            </a:pPr>
            <a:r>
              <a:rPr lang="en-US" sz="1220">
                <a:solidFill>
                  <a:srgbClr val="FFFFFF"/>
                </a:solidFill>
                <a:latin typeface="Poppins"/>
                <a:ea typeface="Poppins"/>
                <a:cs typeface="Poppins"/>
                <a:sym typeface="Poppins"/>
              </a:rPr>
              <a:t>Date: 11th October 2025</a:t>
            </a:r>
          </a:p>
        </p:txBody>
      </p:sp>
      <p:sp>
        <p:nvSpPr>
          <p:cNvPr id="49" name="TextBox 49"/>
          <p:cNvSpPr txBox="1"/>
          <p:nvPr/>
        </p:nvSpPr>
        <p:spPr>
          <a:xfrm>
            <a:off x="1083064" y="5713052"/>
            <a:ext cx="4089832" cy="216662"/>
          </a:xfrm>
          <a:prstGeom prst="rect">
            <a:avLst/>
          </a:prstGeom>
        </p:spPr>
        <p:txBody>
          <a:bodyPr lIns="0" tIns="0" rIns="0" bIns="0" rtlCol="0" anchor="t">
            <a:spAutoFit/>
          </a:bodyPr>
          <a:lstStyle/>
          <a:p>
            <a:pPr algn="l">
              <a:lnSpc>
                <a:spcPts val="1708"/>
              </a:lnSpc>
            </a:pPr>
            <a:r>
              <a:rPr lang="en-US" sz="1220">
                <a:solidFill>
                  <a:srgbClr val="2E4F6B"/>
                </a:solidFill>
                <a:latin typeface="Poppins"/>
                <a:ea typeface="Poppins"/>
                <a:cs typeface="Poppins"/>
                <a:sym typeface="Poppins"/>
              </a:rPr>
              <a:t>Presented by: </a:t>
            </a:r>
          </a:p>
        </p:txBody>
      </p:sp>
      <p:sp>
        <p:nvSpPr>
          <p:cNvPr id="50" name="TextBox 47">
            <a:extLst>
              <a:ext uri="{FF2B5EF4-FFF2-40B4-BE49-F238E27FC236}">
                <a16:creationId xmlns:a16="http://schemas.microsoft.com/office/drawing/2014/main" id="{616D02F7-330A-4663-486A-04343AD8BD23}"/>
              </a:ext>
            </a:extLst>
          </p:cNvPr>
          <p:cNvSpPr txBox="1"/>
          <p:nvPr/>
        </p:nvSpPr>
        <p:spPr>
          <a:xfrm>
            <a:off x="1035639" y="4031629"/>
            <a:ext cx="7422561" cy="1176861"/>
          </a:xfrm>
          <a:prstGeom prst="rect">
            <a:avLst/>
          </a:prstGeom>
        </p:spPr>
        <p:txBody>
          <a:bodyPr wrap="square" lIns="0" tIns="0" rIns="0" bIns="0" rtlCol="0" anchor="t">
            <a:spAutoFit/>
          </a:bodyPr>
          <a:lstStyle/>
          <a:p>
            <a:pPr algn="l">
              <a:lnSpc>
                <a:spcPts val="9072"/>
              </a:lnSpc>
            </a:pPr>
            <a:r>
              <a:rPr lang="en-US" sz="7200" b="1" dirty="0">
                <a:solidFill>
                  <a:srgbClr val="2E4F6B"/>
                </a:solidFill>
                <a:latin typeface="Poppins Semi-Bold"/>
                <a:ea typeface="Poppins Semi-Bold"/>
                <a:cs typeface="Poppins Semi-Bold"/>
                <a:sym typeface="Poppins Semi-Bold"/>
              </a:rPr>
              <a:t>An Introduction</a:t>
            </a: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6B49A-62D4-BA58-A011-42DCCDAD954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0676AFB-D12C-B9ED-1C21-12A424063CC9}"/>
              </a:ext>
            </a:extLst>
          </p:cNvPr>
          <p:cNvSpPr txBox="1"/>
          <p:nvPr/>
        </p:nvSpPr>
        <p:spPr>
          <a:xfrm>
            <a:off x="1066800" y="419100"/>
            <a:ext cx="2971800" cy="1200329"/>
          </a:xfrm>
          <a:prstGeom prst="rect">
            <a:avLst/>
          </a:prstGeom>
          <a:noFill/>
        </p:spPr>
        <p:txBody>
          <a:bodyPr wrap="square">
            <a:spAutoFit/>
          </a:bodyPr>
          <a:lstStyle/>
          <a:p>
            <a:r>
              <a:rPr lang="en-AU" sz="7200" dirty="0"/>
              <a:t>Review</a:t>
            </a:r>
          </a:p>
        </p:txBody>
      </p:sp>
      <p:sp>
        <p:nvSpPr>
          <p:cNvPr id="3" name="TextBox 2">
            <a:extLst>
              <a:ext uri="{FF2B5EF4-FFF2-40B4-BE49-F238E27FC236}">
                <a16:creationId xmlns:a16="http://schemas.microsoft.com/office/drawing/2014/main" id="{1DA7B703-5E22-A9A2-CFD5-24BFA9B93411}"/>
              </a:ext>
            </a:extLst>
          </p:cNvPr>
          <p:cNvSpPr txBox="1"/>
          <p:nvPr/>
        </p:nvSpPr>
        <p:spPr>
          <a:xfrm>
            <a:off x="1036320" y="2019300"/>
            <a:ext cx="16560000" cy="553998"/>
          </a:xfrm>
          <a:prstGeom prst="rect">
            <a:avLst/>
          </a:prstGeom>
          <a:noFill/>
        </p:spPr>
        <p:txBody>
          <a:bodyPr wrap="square">
            <a:spAutoFit/>
          </a:bodyPr>
          <a:lstStyle/>
          <a:p>
            <a:r>
              <a:rPr lang="en-AU" sz="3000" dirty="0"/>
              <a:t>Review Planning and Preparation:</a:t>
            </a:r>
          </a:p>
        </p:txBody>
      </p:sp>
      <p:sp>
        <p:nvSpPr>
          <p:cNvPr id="6" name="TextBox 5">
            <a:extLst>
              <a:ext uri="{FF2B5EF4-FFF2-40B4-BE49-F238E27FC236}">
                <a16:creationId xmlns:a16="http://schemas.microsoft.com/office/drawing/2014/main" id="{BCED0292-552D-BD86-85C2-FF4C2DF0477B}"/>
              </a:ext>
            </a:extLst>
          </p:cNvPr>
          <p:cNvSpPr txBox="1"/>
          <p:nvPr/>
        </p:nvSpPr>
        <p:spPr>
          <a:xfrm>
            <a:off x="1036320" y="2828880"/>
            <a:ext cx="16560000" cy="553998"/>
          </a:xfrm>
          <a:prstGeom prst="rect">
            <a:avLst/>
          </a:prstGeom>
          <a:noFill/>
        </p:spPr>
        <p:txBody>
          <a:bodyPr wrap="square">
            <a:spAutoFit/>
          </a:bodyPr>
          <a:lstStyle/>
          <a:p>
            <a:r>
              <a:rPr lang="en-US" sz="3000" dirty="0"/>
              <a:t>Define review scope, objectives, and timeframe</a:t>
            </a:r>
            <a:endParaRPr lang="en-AU" sz="3000" dirty="0"/>
          </a:p>
        </p:txBody>
      </p:sp>
      <p:sp>
        <p:nvSpPr>
          <p:cNvPr id="14" name="TextBox 13">
            <a:extLst>
              <a:ext uri="{FF2B5EF4-FFF2-40B4-BE49-F238E27FC236}">
                <a16:creationId xmlns:a16="http://schemas.microsoft.com/office/drawing/2014/main" id="{4A4D1D95-3E5B-AF43-6757-C8BBA29B8E23}"/>
              </a:ext>
            </a:extLst>
          </p:cNvPr>
          <p:cNvSpPr txBox="1"/>
          <p:nvPr/>
        </p:nvSpPr>
        <p:spPr>
          <a:xfrm>
            <a:off x="1036320" y="3638460"/>
            <a:ext cx="16560000" cy="553998"/>
          </a:xfrm>
          <a:prstGeom prst="rect">
            <a:avLst/>
          </a:prstGeom>
          <a:noFill/>
        </p:spPr>
        <p:txBody>
          <a:bodyPr wrap="square">
            <a:spAutoFit/>
          </a:bodyPr>
          <a:lstStyle/>
          <a:p>
            <a:r>
              <a:rPr lang="en-AU" sz="3000" dirty="0"/>
              <a:t>Document and Policy Review:</a:t>
            </a:r>
          </a:p>
        </p:txBody>
      </p:sp>
      <p:sp>
        <p:nvSpPr>
          <p:cNvPr id="16" name="TextBox 15">
            <a:extLst>
              <a:ext uri="{FF2B5EF4-FFF2-40B4-BE49-F238E27FC236}">
                <a16:creationId xmlns:a16="http://schemas.microsoft.com/office/drawing/2014/main" id="{F8888182-B3A3-18C2-70AB-03F669B26C4B}"/>
              </a:ext>
            </a:extLst>
          </p:cNvPr>
          <p:cNvSpPr txBox="1"/>
          <p:nvPr/>
        </p:nvSpPr>
        <p:spPr>
          <a:xfrm>
            <a:off x="1036320" y="4448040"/>
            <a:ext cx="16560000" cy="553998"/>
          </a:xfrm>
          <a:prstGeom prst="rect">
            <a:avLst/>
          </a:prstGeom>
          <a:noFill/>
        </p:spPr>
        <p:txBody>
          <a:bodyPr wrap="square">
            <a:spAutoFit/>
          </a:bodyPr>
          <a:lstStyle/>
          <a:p>
            <a:r>
              <a:rPr lang="en-AU" sz="3000" dirty="0"/>
              <a:t>Control Testing and Validation:</a:t>
            </a:r>
          </a:p>
        </p:txBody>
      </p:sp>
      <p:sp>
        <p:nvSpPr>
          <p:cNvPr id="18" name="TextBox 17">
            <a:extLst>
              <a:ext uri="{FF2B5EF4-FFF2-40B4-BE49-F238E27FC236}">
                <a16:creationId xmlns:a16="http://schemas.microsoft.com/office/drawing/2014/main" id="{0DC2E599-F84E-66FD-0856-5A5F1EEEC296}"/>
              </a:ext>
            </a:extLst>
          </p:cNvPr>
          <p:cNvSpPr txBox="1"/>
          <p:nvPr/>
        </p:nvSpPr>
        <p:spPr>
          <a:xfrm>
            <a:off x="1036320" y="5257620"/>
            <a:ext cx="16560000" cy="553998"/>
          </a:xfrm>
          <a:prstGeom prst="rect">
            <a:avLst/>
          </a:prstGeom>
          <a:noFill/>
        </p:spPr>
        <p:txBody>
          <a:bodyPr wrap="square">
            <a:spAutoFit/>
          </a:bodyPr>
          <a:lstStyle/>
          <a:p>
            <a:r>
              <a:rPr lang="en-AU" sz="3000" dirty="0"/>
              <a:t>Compliance Assessment:</a:t>
            </a:r>
          </a:p>
        </p:txBody>
      </p:sp>
      <p:sp>
        <p:nvSpPr>
          <p:cNvPr id="20" name="TextBox 19">
            <a:extLst>
              <a:ext uri="{FF2B5EF4-FFF2-40B4-BE49-F238E27FC236}">
                <a16:creationId xmlns:a16="http://schemas.microsoft.com/office/drawing/2014/main" id="{E810763C-4B29-96DF-5363-E2FEBE5524CF}"/>
              </a:ext>
            </a:extLst>
          </p:cNvPr>
          <p:cNvSpPr txBox="1"/>
          <p:nvPr/>
        </p:nvSpPr>
        <p:spPr>
          <a:xfrm>
            <a:off x="1036320" y="6067200"/>
            <a:ext cx="16560000" cy="553998"/>
          </a:xfrm>
          <a:prstGeom prst="rect">
            <a:avLst/>
          </a:prstGeom>
          <a:noFill/>
        </p:spPr>
        <p:txBody>
          <a:bodyPr wrap="square">
            <a:spAutoFit/>
          </a:bodyPr>
          <a:lstStyle/>
          <a:p>
            <a:r>
              <a:rPr lang="en-AU" sz="3000" dirty="0"/>
              <a:t>Stakeholder Interviews and Surveys:</a:t>
            </a:r>
          </a:p>
        </p:txBody>
      </p:sp>
      <p:sp>
        <p:nvSpPr>
          <p:cNvPr id="22" name="TextBox 21">
            <a:extLst>
              <a:ext uri="{FF2B5EF4-FFF2-40B4-BE49-F238E27FC236}">
                <a16:creationId xmlns:a16="http://schemas.microsoft.com/office/drawing/2014/main" id="{52821248-327E-A5D3-6E24-673E0F3820C7}"/>
              </a:ext>
            </a:extLst>
          </p:cNvPr>
          <p:cNvSpPr txBox="1"/>
          <p:nvPr/>
        </p:nvSpPr>
        <p:spPr>
          <a:xfrm>
            <a:off x="1036320" y="6876780"/>
            <a:ext cx="16560000" cy="553998"/>
          </a:xfrm>
          <a:prstGeom prst="rect">
            <a:avLst/>
          </a:prstGeom>
          <a:noFill/>
        </p:spPr>
        <p:txBody>
          <a:bodyPr wrap="square">
            <a:spAutoFit/>
          </a:bodyPr>
          <a:lstStyle/>
          <a:p>
            <a:r>
              <a:rPr lang="en-AU" sz="3000" dirty="0"/>
              <a:t>Metrics and KPI Analysis:</a:t>
            </a:r>
          </a:p>
        </p:txBody>
      </p:sp>
      <p:sp>
        <p:nvSpPr>
          <p:cNvPr id="24" name="TextBox 23">
            <a:extLst>
              <a:ext uri="{FF2B5EF4-FFF2-40B4-BE49-F238E27FC236}">
                <a16:creationId xmlns:a16="http://schemas.microsoft.com/office/drawing/2014/main" id="{3F9FBCFE-973C-F04D-81AE-02CB121DA013}"/>
              </a:ext>
            </a:extLst>
          </p:cNvPr>
          <p:cNvSpPr txBox="1"/>
          <p:nvPr/>
        </p:nvSpPr>
        <p:spPr>
          <a:xfrm>
            <a:off x="1036320" y="7686360"/>
            <a:ext cx="16560000" cy="553998"/>
          </a:xfrm>
          <a:prstGeom prst="rect">
            <a:avLst/>
          </a:prstGeom>
          <a:noFill/>
        </p:spPr>
        <p:txBody>
          <a:bodyPr wrap="square">
            <a:spAutoFit/>
          </a:bodyPr>
          <a:lstStyle/>
          <a:p>
            <a:r>
              <a:rPr lang="en-AU" sz="3000" dirty="0"/>
              <a:t>Gap Analysis:</a:t>
            </a:r>
          </a:p>
        </p:txBody>
      </p:sp>
      <p:sp>
        <p:nvSpPr>
          <p:cNvPr id="26" name="TextBox 25">
            <a:extLst>
              <a:ext uri="{FF2B5EF4-FFF2-40B4-BE49-F238E27FC236}">
                <a16:creationId xmlns:a16="http://schemas.microsoft.com/office/drawing/2014/main" id="{0FE94E03-12D9-DBC4-0DE8-C99B7E060647}"/>
              </a:ext>
            </a:extLst>
          </p:cNvPr>
          <p:cNvSpPr txBox="1"/>
          <p:nvPr/>
        </p:nvSpPr>
        <p:spPr>
          <a:xfrm>
            <a:off x="1036320" y="8495942"/>
            <a:ext cx="16560000" cy="553998"/>
          </a:xfrm>
          <a:prstGeom prst="rect">
            <a:avLst/>
          </a:prstGeom>
          <a:noFill/>
        </p:spPr>
        <p:txBody>
          <a:bodyPr wrap="square">
            <a:spAutoFit/>
          </a:bodyPr>
          <a:lstStyle/>
          <a:p>
            <a:r>
              <a:rPr lang="en-AU" sz="3000" dirty="0"/>
              <a:t>Technology and Tool Assessment:</a:t>
            </a:r>
          </a:p>
        </p:txBody>
      </p:sp>
    </p:spTree>
    <p:extLst>
      <p:ext uri="{BB962C8B-B14F-4D97-AF65-F5344CB8AC3E}">
        <p14:creationId xmlns:p14="http://schemas.microsoft.com/office/powerpoint/2010/main" val="4162747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904B9-FD6C-7FB1-DB9A-E8D038D95BC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8B4C415-B6D2-6DBC-AD5D-3D555722DCAF}"/>
              </a:ext>
            </a:extLst>
          </p:cNvPr>
          <p:cNvSpPr txBox="1"/>
          <p:nvPr/>
        </p:nvSpPr>
        <p:spPr>
          <a:xfrm>
            <a:off x="1066800" y="419100"/>
            <a:ext cx="3505200" cy="1200329"/>
          </a:xfrm>
          <a:prstGeom prst="rect">
            <a:avLst/>
          </a:prstGeom>
          <a:noFill/>
        </p:spPr>
        <p:txBody>
          <a:bodyPr wrap="square">
            <a:spAutoFit/>
          </a:bodyPr>
          <a:lstStyle/>
          <a:p>
            <a:r>
              <a:rPr lang="en-AU" sz="7200" dirty="0"/>
              <a:t>Monitor</a:t>
            </a:r>
          </a:p>
        </p:txBody>
      </p:sp>
      <p:sp>
        <p:nvSpPr>
          <p:cNvPr id="3" name="TextBox 2">
            <a:extLst>
              <a:ext uri="{FF2B5EF4-FFF2-40B4-BE49-F238E27FC236}">
                <a16:creationId xmlns:a16="http://schemas.microsoft.com/office/drawing/2014/main" id="{4DBB18D7-4FC8-DAA1-3F5F-0432D61AD7FD}"/>
              </a:ext>
            </a:extLst>
          </p:cNvPr>
          <p:cNvSpPr txBox="1"/>
          <p:nvPr/>
        </p:nvSpPr>
        <p:spPr>
          <a:xfrm>
            <a:off x="1024890" y="1690598"/>
            <a:ext cx="16560000" cy="553998"/>
          </a:xfrm>
          <a:prstGeom prst="rect">
            <a:avLst/>
          </a:prstGeom>
          <a:noFill/>
        </p:spPr>
        <p:txBody>
          <a:bodyPr wrap="square">
            <a:spAutoFit/>
          </a:bodyPr>
          <a:lstStyle/>
          <a:p>
            <a:r>
              <a:rPr lang="en-AU" sz="3000" dirty="0"/>
              <a:t>Real-Time Automated Monitoring:</a:t>
            </a:r>
          </a:p>
        </p:txBody>
      </p:sp>
      <p:sp>
        <p:nvSpPr>
          <p:cNvPr id="6" name="TextBox 5">
            <a:extLst>
              <a:ext uri="{FF2B5EF4-FFF2-40B4-BE49-F238E27FC236}">
                <a16:creationId xmlns:a16="http://schemas.microsoft.com/office/drawing/2014/main" id="{A79174D8-0CAE-12EE-4C09-CA9BE95A4719}"/>
              </a:ext>
            </a:extLst>
          </p:cNvPr>
          <p:cNvSpPr txBox="1"/>
          <p:nvPr/>
        </p:nvSpPr>
        <p:spPr>
          <a:xfrm>
            <a:off x="1024890" y="2507079"/>
            <a:ext cx="16560000" cy="553998"/>
          </a:xfrm>
          <a:prstGeom prst="rect">
            <a:avLst/>
          </a:prstGeom>
          <a:noFill/>
        </p:spPr>
        <p:txBody>
          <a:bodyPr wrap="square">
            <a:spAutoFit/>
          </a:bodyPr>
          <a:lstStyle/>
          <a:p>
            <a:r>
              <a:rPr lang="en-US" sz="3000" dirty="0"/>
              <a:t>Deploy data activity monitoring tools to track access, modifications, and transfers in real-time</a:t>
            </a:r>
            <a:endParaRPr lang="en-AU" sz="3000" dirty="0"/>
          </a:p>
        </p:txBody>
      </p:sp>
      <p:sp>
        <p:nvSpPr>
          <p:cNvPr id="14" name="TextBox 13">
            <a:extLst>
              <a:ext uri="{FF2B5EF4-FFF2-40B4-BE49-F238E27FC236}">
                <a16:creationId xmlns:a16="http://schemas.microsoft.com/office/drawing/2014/main" id="{F28DBE40-8911-A3D5-11E2-3653E5FD3B1F}"/>
              </a:ext>
            </a:extLst>
          </p:cNvPr>
          <p:cNvSpPr txBox="1"/>
          <p:nvPr/>
        </p:nvSpPr>
        <p:spPr>
          <a:xfrm>
            <a:off x="1024890" y="3323560"/>
            <a:ext cx="16560000" cy="553998"/>
          </a:xfrm>
          <a:prstGeom prst="rect">
            <a:avLst/>
          </a:prstGeom>
          <a:noFill/>
        </p:spPr>
        <p:txBody>
          <a:bodyPr wrap="square">
            <a:spAutoFit/>
          </a:bodyPr>
          <a:lstStyle/>
          <a:p>
            <a:r>
              <a:rPr lang="en-US" sz="3000" dirty="0"/>
              <a:t>Regularly review user access rights against role requirements</a:t>
            </a:r>
            <a:endParaRPr lang="en-AU" sz="3000" dirty="0"/>
          </a:p>
        </p:txBody>
      </p:sp>
      <p:sp>
        <p:nvSpPr>
          <p:cNvPr id="16" name="TextBox 15">
            <a:extLst>
              <a:ext uri="{FF2B5EF4-FFF2-40B4-BE49-F238E27FC236}">
                <a16:creationId xmlns:a16="http://schemas.microsoft.com/office/drawing/2014/main" id="{5F294DDC-9AF9-409B-5CD4-3C88D3E604E7}"/>
              </a:ext>
            </a:extLst>
          </p:cNvPr>
          <p:cNvSpPr txBox="1"/>
          <p:nvPr/>
        </p:nvSpPr>
        <p:spPr>
          <a:xfrm>
            <a:off x="1024890" y="4140041"/>
            <a:ext cx="16560000" cy="553998"/>
          </a:xfrm>
          <a:prstGeom prst="rect">
            <a:avLst/>
          </a:prstGeom>
          <a:noFill/>
        </p:spPr>
        <p:txBody>
          <a:bodyPr wrap="square">
            <a:spAutoFit/>
          </a:bodyPr>
          <a:lstStyle/>
          <a:p>
            <a:r>
              <a:rPr lang="en-US" sz="3000" dirty="0"/>
              <a:t>Establish automated data profiling to detect quality issues (completeness, accuracy, consistency)</a:t>
            </a:r>
            <a:endParaRPr lang="en-AU" sz="3000" dirty="0"/>
          </a:p>
        </p:txBody>
      </p:sp>
      <p:sp>
        <p:nvSpPr>
          <p:cNvPr id="18" name="TextBox 17">
            <a:extLst>
              <a:ext uri="{FF2B5EF4-FFF2-40B4-BE49-F238E27FC236}">
                <a16:creationId xmlns:a16="http://schemas.microsoft.com/office/drawing/2014/main" id="{D8A81B9E-EAD4-89BE-83B5-3A5717DE28CF}"/>
              </a:ext>
            </a:extLst>
          </p:cNvPr>
          <p:cNvSpPr txBox="1"/>
          <p:nvPr/>
        </p:nvSpPr>
        <p:spPr>
          <a:xfrm>
            <a:off x="1024890" y="4956522"/>
            <a:ext cx="16560000" cy="553998"/>
          </a:xfrm>
          <a:prstGeom prst="rect">
            <a:avLst/>
          </a:prstGeom>
          <a:noFill/>
        </p:spPr>
        <p:txBody>
          <a:bodyPr wrap="square">
            <a:spAutoFit/>
          </a:bodyPr>
          <a:lstStyle/>
          <a:p>
            <a:r>
              <a:rPr lang="en-US" sz="3000" dirty="0"/>
              <a:t>Track data retention and deletion schedules for adherence</a:t>
            </a:r>
            <a:endParaRPr lang="en-AU" sz="3000" dirty="0"/>
          </a:p>
        </p:txBody>
      </p:sp>
      <p:sp>
        <p:nvSpPr>
          <p:cNvPr id="20" name="TextBox 19">
            <a:extLst>
              <a:ext uri="{FF2B5EF4-FFF2-40B4-BE49-F238E27FC236}">
                <a16:creationId xmlns:a16="http://schemas.microsoft.com/office/drawing/2014/main" id="{4931DAB7-AD1B-5B90-1EA8-0D72A04D2E3B}"/>
              </a:ext>
            </a:extLst>
          </p:cNvPr>
          <p:cNvSpPr txBox="1"/>
          <p:nvPr/>
        </p:nvSpPr>
        <p:spPr>
          <a:xfrm>
            <a:off x="1024890" y="5773003"/>
            <a:ext cx="16560000" cy="553998"/>
          </a:xfrm>
          <a:prstGeom prst="rect">
            <a:avLst/>
          </a:prstGeom>
          <a:noFill/>
        </p:spPr>
        <p:txBody>
          <a:bodyPr wrap="square">
            <a:spAutoFit/>
          </a:bodyPr>
          <a:lstStyle/>
          <a:p>
            <a:r>
              <a:rPr lang="en-US" sz="3000" dirty="0"/>
              <a:t>Use data lineage tools to monitor how data flows through systems</a:t>
            </a:r>
            <a:endParaRPr lang="en-AU" sz="3000" dirty="0"/>
          </a:p>
        </p:txBody>
      </p:sp>
      <p:sp>
        <p:nvSpPr>
          <p:cNvPr id="22" name="TextBox 21">
            <a:extLst>
              <a:ext uri="{FF2B5EF4-FFF2-40B4-BE49-F238E27FC236}">
                <a16:creationId xmlns:a16="http://schemas.microsoft.com/office/drawing/2014/main" id="{E6221C9B-3791-8C4F-5B74-460DAA6CBABB}"/>
              </a:ext>
            </a:extLst>
          </p:cNvPr>
          <p:cNvSpPr txBox="1"/>
          <p:nvPr/>
        </p:nvSpPr>
        <p:spPr>
          <a:xfrm>
            <a:off x="1024890" y="6589484"/>
            <a:ext cx="16560000" cy="553998"/>
          </a:xfrm>
          <a:prstGeom prst="rect">
            <a:avLst/>
          </a:prstGeom>
          <a:noFill/>
        </p:spPr>
        <p:txBody>
          <a:bodyPr wrap="square">
            <a:spAutoFit/>
          </a:bodyPr>
          <a:lstStyle/>
          <a:p>
            <a:r>
              <a:rPr lang="en-US" sz="3000" dirty="0"/>
              <a:t>Monitor adherence to data handling procedures and standards</a:t>
            </a:r>
            <a:endParaRPr lang="en-AU" sz="3000" dirty="0"/>
          </a:p>
        </p:txBody>
      </p:sp>
      <p:sp>
        <p:nvSpPr>
          <p:cNvPr id="24" name="TextBox 23">
            <a:extLst>
              <a:ext uri="{FF2B5EF4-FFF2-40B4-BE49-F238E27FC236}">
                <a16:creationId xmlns:a16="http://schemas.microsoft.com/office/drawing/2014/main" id="{D519E7E0-88DA-D878-CBFF-114986730C46}"/>
              </a:ext>
            </a:extLst>
          </p:cNvPr>
          <p:cNvSpPr txBox="1"/>
          <p:nvPr/>
        </p:nvSpPr>
        <p:spPr>
          <a:xfrm>
            <a:off x="1024890" y="7405965"/>
            <a:ext cx="16560000" cy="553998"/>
          </a:xfrm>
          <a:prstGeom prst="rect">
            <a:avLst/>
          </a:prstGeom>
          <a:noFill/>
        </p:spPr>
        <p:txBody>
          <a:bodyPr wrap="square">
            <a:spAutoFit/>
          </a:bodyPr>
          <a:lstStyle/>
          <a:p>
            <a:r>
              <a:rPr lang="en-US" sz="3000" dirty="0"/>
              <a:t>Maintain a centralized incident log capturing all data-related events</a:t>
            </a:r>
            <a:endParaRPr lang="en-AU" sz="3000" dirty="0"/>
          </a:p>
        </p:txBody>
      </p:sp>
      <p:sp>
        <p:nvSpPr>
          <p:cNvPr id="26" name="TextBox 25">
            <a:extLst>
              <a:ext uri="{FF2B5EF4-FFF2-40B4-BE49-F238E27FC236}">
                <a16:creationId xmlns:a16="http://schemas.microsoft.com/office/drawing/2014/main" id="{C1D521F0-E185-4807-E219-BB4712672DAB}"/>
              </a:ext>
            </a:extLst>
          </p:cNvPr>
          <p:cNvSpPr txBox="1"/>
          <p:nvPr/>
        </p:nvSpPr>
        <p:spPr>
          <a:xfrm>
            <a:off x="1024890" y="8222446"/>
            <a:ext cx="16560000" cy="553998"/>
          </a:xfrm>
          <a:prstGeom prst="rect">
            <a:avLst/>
          </a:prstGeom>
          <a:noFill/>
        </p:spPr>
        <p:txBody>
          <a:bodyPr wrap="square">
            <a:spAutoFit/>
          </a:bodyPr>
          <a:lstStyle/>
          <a:p>
            <a:r>
              <a:rPr lang="en-AU" sz="3000" dirty="0"/>
              <a:t>Monitor metadata completeness and accuracy in data </a:t>
            </a:r>
            <a:r>
              <a:rPr lang="en-AU" sz="3000" dirty="0" err="1"/>
              <a:t>catalogs</a:t>
            </a:r>
            <a:endParaRPr lang="en-AU" sz="3000" dirty="0"/>
          </a:p>
        </p:txBody>
      </p:sp>
      <p:sp>
        <p:nvSpPr>
          <p:cNvPr id="28" name="TextBox 27">
            <a:extLst>
              <a:ext uri="{FF2B5EF4-FFF2-40B4-BE49-F238E27FC236}">
                <a16:creationId xmlns:a16="http://schemas.microsoft.com/office/drawing/2014/main" id="{EAA9838A-5754-07A7-8E04-16E9BCF822C3}"/>
              </a:ext>
            </a:extLst>
          </p:cNvPr>
          <p:cNvSpPr txBox="1"/>
          <p:nvPr/>
        </p:nvSpPr>
        <p:spPr>
          <a:xfrm>
            <a:off x="1024890" y="9038929"/>
            <a:ext cx="16560000" cy="553998"/>
          </a:xfrm>
          <a:prstGeom prst="rect">
            <a:avLst/>
          </a:prstGeom>
          <a:noFill/>
        </p:spPr>
        <p:txBody>
          <a:bodyPr wrap="square">
            <a:spAutoFit/>
          </a:bodyPr>
          <a:lstStyle/>
          <a:p>
            <a:r>
              <a:rPr lang="en-AU" sz="3000" dirty="0"/>
              <a:t>User </a:t>
            </a:r>
            <a:r>
              <a:rPr lang="en-AU" sz="3000" dirty="0" err="1"/>
              <a:t>Behavior</a:t>
            </a:r>
            <a:r>
              <a:rPr lang="en-AU" sz="3000" dirty="0"/>
              <a:t> Analytics:</a:t>
            </a:r>
          </a:p>
        </p:txBody>
      </p:sp>
    </p:spTree>
    <p:extLst>
      <p:ext uri="{BB962C8B-B14F-4D97-AF65-F5344CB8AC3E}">
        <p14:creationId xmlns:p14="http://schemas.microsoft.com/office/powerpoint/2010/main" val="2427227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3B8A2-88DB-63DE-0E93-EBFF621E5D4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9D5B701-E3AC-5952-BE42-1185567ED775}"/>
              </a:ext>
            </a:extLst>
          </p:cNvPr>
          <p:cNvSpPr txBox="1"/>
          <p:nvPr/>
        </p:nvSpPr>
        <p:spPr>
          <a:xfrm>
            <a:off x="1066800" y="419100"/>
            <a:ext cx="3505200" cy="1200329"/>
          </a:xfrm>
          <a:prstGeom prst="rect">
            <a:avLst/>
          </a:prstGeom>
          <a:noFill/>
        </p:spPr>
        <p:txBody>
          <a:bodyPr wrap="square">
            <a:spAutoFit/>
          </a:bodyPr>
          <a:lstStyle/>
          <a:p>
            <a:r>
              <a:rPr lang="en-AU" sz="7200" dirty="0"/>
              <a:t>Control</a:t>
            </a:r>
          </a:p>
        </p:txBody>
      </p:sp>
      <p:sp>
        <p:nvSpPr>
          <p:cNvPr id="3" name="TextBox 2">
            <a:extLst>
              <a:ext uri="{FF2B5EF4-FFF2-40B4-BE49-F238E27FC236}">
                <a16:creationId xmlns:a16="http://schemas.microsoft.com/office/drawing/2014/main" id="{042173F6-087F-509F-CB57-E57153CB6B75}"/>
              </a:ext>
            </a:extLst>
          </p:cNvPr>
          <p:cNvSpPr txBox="1"/>
          <p:nvPr/>
        </p:nvSpPr>
        <p:spPr>
          <a:xfrm>
            <a:off x="1066800" y="1790700"/>
            <a:ext cx="16560000" cy="553998"/>
          </a:xfrm>
          <a:prstGeom prst="rect">
            <a:avLst/>
          </a:prstGeom>
          <a:noFill/>
        </p:spPr>
        <p:txBody>
          <a:bodyPr wrap="square">
            <a:spAutoFit/>
          </a:bodyPr>
          <a:lstStyle/>
          <a:p>
            <a:r>
              <a:rPr lang="en-US" sz="3000" dirty="0"/>
              <a:t>Control Framework and Governance Structure:</a:t>
            </a:r>
            <a:endParaRPr lang="en-AU" sz="3000" dirty="0"/>
          </a:p>
        </p:txBody>
      </p:sp>
      <p:sp>
        <p:nvSpPr>
          <p:cNvPr id="6" name="TextBox 5">
            <a:extLst>
              <a:ext uri="{FF2B5EF4-FFF2-40B4-BE49-F238E27FC236}">
                <a16:creationId xmlns:a16="http://schemas.microsoft.com/office/drawing/2014/main" id="{F679E34E-D591-786E-2EC0-65E8E3239492}"/>
              </a:ext>
            </a:extLst>
          </p:cNvPr>
          <p:cNvSpPr txBox="1"/>
          <p:nvPr/>
        </p:nvSpPr>
        <p:spPr>
          <a:xfrm>
            <a:off x="1066800" y="2904392"/>
            <a:ext cx="16560000" cy="553998"/>
          </a:xfrm>
          <a:prstGeom prst="rect">
            <a:avLst/>
          </a:prstGeom>
          <a:noFill/>
        </p:spPr>
        <p:txBody>
          <a:bodyPr wrap="square">
            <a:spAutoFit/>
          </a:bodyPr>
          <a:lstStyle/>
          <a:p>
            <a:r>
              <a:rPr lang="en-US" sz="3000" dirty="0"/>
              <a:t>Establish a formal governance framework defining control objectives, policies, and standards</a:t>
            </a:r>
            <a:endParaRPr lang="en-AU" sz="3000" dirty="0"/>
          </a:p>
        </p:txBody>
      </p:sp>
      <p:sp>
        <p:nvSpPr>
          <p:cNvPr id="14" name="TextBox 13">
            <a:extLst>
              <a:ext uri="{FF2B5EF4-FFF2-40B4-BE49-F238E27FC236}">
                <a16:creationId xmlns:a16="http://schemas.microsoft.com/office/drawing/2014/main" id="{939CC0BC-A13A-8F5F-00DD-06780FF5EBE3}"/>
              </a:ext>
            </a:extLst>
          </p:cNvPr>
          <p:cNvSpPr txBox="1"/>
          <p:nvPr/>
        </p:nvSpPr>
        <p:spPr>
          <a:xfrm>
            <a:off x="1066800" y="3461238"/>
            <a:ext cx="16560000" cy="553998"/>
          </a:xfrm>
          <a:prstGeom prst="rect">
            <a:avLst/>
          </a:prstGeom>
          <a:noFill/>
        </p:spPr>
        <p:txBody>
          <a:bodyPr wrap="square">
            <a:spAutoFit/>
          </a:bodyPr>
          <a:lstStyle/>
          <a:p>
            <a:r>
              <a:rPr lang="en-US" sz="3000" dirty="0"/>
              <a:t>Implement role-based access control (RBAC) with segregation of duties</a:t>
            </a:r>
            <a:endParaRPr lang="en-AU" sz="3000" dirty="0"/>
          </a:p>
        </p:txBody>
      </p:sp>
      <p:sp>
        <p:nvSpPr>
          <p:cNvPr id="16" name="TextBox 15">
            <a:extLst>
              <a:ext uri="{FF2B5EF4-FFF2-40B4-BE49-F238E27FC236}">
                <a16:creationId xmlns:a16="http://schemas.microsoft.com/office/drawing/2014/main" id="{6D5968F9-82CB-05D7-9E25-E5163BC59232}"/>
              </a:ext>
            </a:extLst>
          </p:cNvPr>
          <p:cNvSpPr txBox="1"/>
          <p:nvPr/>
        </p:nvSpPr>
        <p:spPr>
          <a:xfrm>
            <a:off x="1066800" y="5131776"/>
            <a:ext cx="16560000" cy="553998"/>
          </a:xfrm>
          <a:prstGeom prst="rect">
            <a:avLst/>
          </a:prstGeom>
          <a:noFill/>
        </p:spPr>
        <p:txBody>
          <a:bodyPr wrap="square">
            <a:spAutoFit/>
          </a:bodyPr>
          <a:lstStyle/>
          <a:p>
            <a:r>
              <a:rPr lang="en-AU" sz="3000" dirty="0"/>
              <a:t>Technical Controls:</a:t>
            </a:r>
          </a:p>
        </p:txBody>
      </p:sp>
      <p:sp>
        <p:nvSpPr>
          <p:cNvPr id="18" name="TextBox 17">
            <a:extLst>
              <a:ext uri="{FF2B5EF4-FFF2-40B4-BE49-F238E27FC236}">
                <a16:creationId xmlns:a16="http://schemas.microsoft.com/office/drawing/2014/main" id="{DCD81B78-8449-1B1C-8BAB-AF66E60010D2}"/>
              </a:ext>
            </a:extLst>
          </p:cNvPr>
          <p:cNvSpPr txBox="1"/>
          <p:nvPr/>
        </p:nvSpPr>
        <p:spPr>
          <a:xfrm>
            <a:off x="1066800" y="4574930"/>
            <a:ext cx="16560000" cy="553998"/>
          </a:xfrm>
          <a:prstGeom prst="rect">
            <a:avLst/>
          </a:prstGeom>
          <a:noFill/>
        </p:spPr>
        <p:txBody>
          <a:bodyPr wrap="square">
            <a:spAutoFit/>
          </a:bodyPr>
          <a:lstStyle/>
          <a:p>
            <a:r>
              <a:rPr lang="en-AU" sz="3000" dirty="0"/>
              <a:t>Access Controls:</a:t>
            </a:r>
          </a:p>
        </p:txBody>
      </p:sp>
      <p:sp>
        <p:nvSpPr>
          <p:cNvPr id="20" name="TextBox 19">
            <a:extLst>
              <a:ext uri="{FF2B5EF4-FFF2-40B4-BE49-F238E27FC236}">
                <a16:creationId xmlns:a16="http://schemas.microsoft.com/office/drawing/2014/main" id="{F93383C0-C537-AA97-9774-47414AF5C146}"/>
              </a:ext>
            </a:extLst>
          </p:cNvPr>
          <p:cNvSpPr txBox="1"/>
          <p:nvPr/>
        </p:nvSpPr>
        <p:spPr>
          <a:xfrm>
            <a:off x="1066800" y="6245468"/>
            <a:ext cx="16560000" cy="553998"/>
          </a:xfrm>
          <a:prstGeom prst="rect">
            <a:avLst/>
          </a:prstGeom>
          <a:noFill/>
        </p:spPr>
        <p:txBody>
          <a:bodyPr wrap="square">
            <a:spAutoFit/>
          </a:bodyPr>
          <a:lstStyle/>
          <a:p>
            <a:r>
              <a:rPr lang="en-AU" sz="3000" dirty="0"/>
              <a:t>Data Quality Controls:</a:t>
            </a:r>
          </a:p>
        </p:txBody>
      </p:sp>
      <p:sp>
        <p:nvSpPr>
          <p:cNvPr id="22" name="TextBox 21">
            <a:extLst>
              <a:ext uri="{FF2B5EF4-FFF2-40B4-BE49-F238E27FC236}">
                <a16:creationId xmlns:a16="http://schemas.microsoft.com/office/drawing/2014/main" id="{ABC258E3-0BFA-7905-3822-7CC97D956A3A}"/>
              </a:ext>
            </a:extLst>
          </p:cNvPr>
          <p:cNvSpPr txBox="1"/>
          <p:nvPr/>
        </p:nvSpPr>
        <p:spPr>
          <a:xfrm>
            <a:off x="1066800" y="6802314"/>
            <a:ext cx="16560000" cy="553998"/>
          </a:xfrm>
          <a:prstGeom prst="rect">
            <a:avLst/>
          </a:prstGeom>
          <a:noFill/>
        </p:spPr>
        <p:txBody>
          <a:bodyPr wrap="square">
            <a:spAutoFit/>
          </a:bodyPr>
          <a:lstStyle/>
          <a:p>
            <a:r>
              <a:rPr lang="en-AU" sz="3000" dirty="0"/>
              <a:t>Process and Procedural Controls:</a:t>
            </a:r>
          </a:p>
        </p:txBody>
      </p:sp>
      <p:sp>
        <p:nvSpPr>
          <p:cNvPr id="24" name="TextBox 23">
            <a:extLst>
              <a:ext uri="{FF2B5EF4-FFF2-40B4-BE49-F238E27FC236}">
                <a16:creationId xmlns:a16="http://schemas.microsoft.com/office/drawing/2014/main" id="{40611FCF-B8C7-1B29-4127-B78D3F432D88}"/>
              </a:ext>
            </a:extLst>
          </p:cNvPr>
          <p:cNvSpPr txBox="1"/>
          <p:nvPr/>
        </p:nvSpPr>
        <p:spPr>
          <a:xfrm>
            <a:off x="1066800" y="7359160"/>
            <a:ext cx="16560000" cy="553998"/>
          </a:xfrm>
          <a:prstGeom prst="rect">
            <a:avLst/>
          </a:prstGeom>
          <a:noFill/>
        </p:spPr>
        <p:txBody>
          <a:bodyPr wrap="square">
            <a:spAutoFit/>
          </a:bodyPr>
          <a:lstStyle/>
          <a:p>
            <a:r>
              <a:rPr lang="en-AU" sz="3000" dirty="0"/>
              <a:t>Classification and </a:t>
            </a:r>
            <a:r>
              <a:rPr lang="en-AU" sz="3000" dirty="0" err="1"/>
              <a:t>Labeling</a:t>
            </a:r>
            <a:r>
              <a:rPr lang="en-AU" sz="3000" dirty="0"/>
              <a:t> Controls:</a:t>
            </a:r>
          </a:p>
        </p:txBody>
      </p:sp>
      <p:sp>
        <p:nvSpPr>
          <p:cNvPr id="26" name="TextBox 25">
            <a:extLst>
              <a:ext uri="{FF2B5EF4-FFF2-40B4-BE49-F238E27FC236}">
                <a16:creationId xmlns:a16="http://schemas.microsoft.com/office/drawing/2014/main" id="{F0C4E8AE-1334-F8E6-00CC-48288F32309D}"/>
              </a:ext>
            </a:extLst>
          </p:cNvPr>
          <p:cNvSpPr txBox="1"/>
          <p:nvPr/>
        </p:nvSpPr>
        <p:spPr>
          <a:xfrm>
            <a:off x="1066800" y="7916006"/>
            <a:ext cx="16560000" cy="553998"/>
          </a:xfrm>
          <a:prstGeom prst="rect">
            <a:avLst/>
          </a:prstGeom>
          <a:noFill/>
        </p:spPr>
        <p:txBody>
          <a:bodyPr wrap="square">
            <a:spAutoFit/>
          </a:bodyPr>
          <a:lstStyle/>
          <a:p>
            <a:r>
              <a:rPr lang="en-AU" sz="3000" dirty="0"/>
              <a:t>Monitoring and Detective Controls:</a:t>
            </a:r>
          </a:p>
        </p:txBody>
      </p:sp>
      <p:sp>
        <p:nvSpPr>
          <p:cNvPr id="28" name="TextBox 27">
            <a:extLst>
              <a:ext uri="{FF2B5EF4-FFF2-40B4-BE49-F238E27FC236}">
                <a16:creationId xmlns:a16="http://schemas.microsoft.com/office/drawing/2014/main" id="{D23989CC-90AC-8571-1A8E-274C6380C71A}"/>
              </a:ext>
            </a:extLst>
          </p:cNvPr>
          <p:cNvSpPr txBox="1"/>
          <p:nvPr/>
        </p:nvSpPr>
        <p:spPr>
          <a:xfrm>
            <a:off x="1066800" y="8472852"/>
            <a:ext cx="16560000" cy="553998"/>
          </a:xfrm>
          <a:prstGeom prst="rect">
            <a:avLst/>
          </a:prstGeom>
          <a:noFill/>
        </p:spPr>
        <p:txBody>
          <a:bodyPr wrap="square">
            <a:spAutoFit/>
          </a:bodyPr>
          <a:lstStyle/>
          <a:p>
            <a:r>
              <a:rPr lang="en-AU" sz="3000" dirty="0"/>
              <a:t>Preventive Controls:</a:t>
            </a:r>
          </a:p>
        </p:txBody>
      </p:sp>
      <p:sp>
        <p:nvSpPr>
          <p:cNvPr id="30" name="TextBox 29">
            <a:extLst>
              <a:ext uri="{FF2B5EF4-FFF2-40B4-BE49-F238E27FC236}">
                <a16:creationId xmlns:a16="http://schemas.microsoft.com/office/drawing/2014/main" id="{02C3B951-2ACB-0A64-9782-514EFFAED43D}"/>
              </a:ext>
            </a:extLst>
          </p:cNvPr>
          <p:cNvSpPr txBox="1"/>
          <p:nvPr/>
        </p:nvSpPr>
        <p:spPr>
          <a:xfrm>
            <a:off x="1066800" y="5688622"/>
            <a:ext cx="16560000" cy="553998"/>
          </a:xfrm>
          <a:prstGeom prst="rect">
            <a:avLst/>
          </a:prstGeom>
          <a:noFill/>
        </p:spPr>
        <p:txBody>
          <a:bodyPr wrap="square">
            <a:spAutoFit/>
          </a:bodyPr>
          <a:lstStyle/>
          <a:p>
            <a:r>
              <a:rPr lang="en-AU" sz="3000" dirty="0"/>
              <a:t>Training and Awareness Controls:</a:t>
            </a:r>
          </a:p>
        </p:txBody>
      </p:sp>
      <p:sp>
        <p:nvSpPr>
          <p:cNvPr id="32" name="TextBox 31">
            <a:extLst>
              <a:ext uri="{FF2B5EF4-FFF2-40B4-BE49-F238E27FC236}">
                <a16:creationId xmlns:a16="http://schemas.microsoft.com/office/drawing/2014/main" id="{770ABFA1-AF85-7209-2A14-7DA8042DA2D7}"/>
              </a:ext>
            </a:extLst>
          </p:cNvPr>
          <p:cNvSpPr txBox="1"/>
          <p:nvPr/>
        </p:nvSpPr>
        <p:spPr>
          <a:xfrm>
            <a:off x="1066800" y="9029700"/>
            <a:ext cx="16560000" cy="553998"/>
          </a:xfrm>
          <a:prstGeom prst="rect">
            <a:avLst/>
          </a:prstGeom>
          <a:noFill/>
        </p:spPr>
        <p:txBody>
          <a:bodyPr wrap="square">
            <a:spAutoFit/>
          </a:bodyPr>
          <a:lstStyle/>
          <a:p>
            <a:r>
              <a:rPr lang="en-AU" sz="3000" dirty="0"/>
              <a:t>Third-Party and Vendor Controls:</a:t>
            </a:r>
          </a:p>
        </p:txBody>
      </p:sp>
      <p:sp>
        <p:nvSpPr>
          <p:cNvPr id="34" name="TextBox 33">
            <a:extLst>
              <a:ext uri="{FF2B5EF4-FFF2-40B4-BE49-F238E27FC236}">
                <a16:creationId xmlns:a16="http://schemas.microsoft.com/office/drawing/2014/main" id="{67912A9D-5335-08E9-CE08-91B7A8A83FCD}"/>
              </a:ext>
            </a:extLst>
          </p:cNvPr>
          <p:cNvSpPr txBox="1"/>
          <p:nvPr/>
        </p:nvSpPr>
        <p:spPr>
          <a:xfrm>
            <a:off x="1066800" y="4018084"/>
            <a:ext cx="16560000" cy="553998"/>
          </a:xfrm>
          <a:prstGeom prst="rect">
            <a:avLst/>
          </a:prstGeom>
          <a:noFill/>
        </p:spPr>
        <p:txBody>
          <a:bodyPr wrap="square">
            <a:spAutoFit/>
          </a:bodyPr>
          <a:lstStyle/>
          <a:p>
            <a:r>
              <a:rPr lang="en-AU" sz="3000" dirty="0"/>
              <a:t>Change and Configuration Management Controls:</a:t>
            </a:r>
          </a:p>
        </p:txBody>
      </p:sp>
      <p:sp>
        <p:nvSpPr>
          <p:cNvPr id="36" name="TextBox 35">
            <a:extLst>
              <a:ext uri="{FF2B5EF4-FFF2-40B4-BE49-F238E27FC236}">
                <a16:creationId xmlns:a16="http://schemas.microsoft.com/office/drawing/2014/main" id="{7F543B42-E92D-AC12-631F-4ADEB81A4805}"/>
              </a:ext>
            </a:extLst>
          </p:cNvPr>
          <p:cNvSpPr txBox="1"/>
          <p:nvPr/>
        </p:nvSpPr>
        <p:spPr>
          <a:xfrm>
            <a:off x="1066800" y="2347546"/>
            <a:ext cx="16560000" cy="553998"/>
          </a:xfrm>
          <a:prstGeom prst="rect">
            <a:avLst/>
          </a:prstGeom>
          <a:noFill/>
        </p:spPr>
        <p:txBody>
          <a:bodyPr wrap="square">
            <a:spAutoFit/>
          </a:bodyPr>
          <a:lstStyle/>
          <a:p>
            <a:r>
              <a:rPr lang="en-AU" sz="3000" dirty="0"/>
              <a:t>Segregation of Duties:</a:t>
            </a:r>
          </a:p>
        </p:txBody>
      </p:sp>
    </p:spTree>
    <p:extLst>
      <p:ext uri="{BB962C8B-B14F-4D97-AF65-F5344CB8AC3E}">
        <p14:creationId xmlns:p14="http://schemas.microsoft.com/office/powerpoint/2010/main" val="2349640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6349-D494-589F-CCF8-D53438AF979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BE305F-3856-E80D-8277-52BBE011EC5A}"/>
              </a:ext>
            </a:extLst>
          </p:cNvPr>
          <p:cNvSpPr txBox="1"/>
          <p:nvPr/>
        </p:nvSpPr>
        <p:spPr>
          <a:xfrm>
            <a:off x="1984917" y="1750265"/>
            <a:ext cx="14318166" cy="6740307"/>
          </a:xfrm>
          <a:prstGeom prst="rect">
            <a:avLst/>
          </a:prstGeom>
          <a:noFill/>
        </p:spPr>
        <p:txBody>
          <a:bodyPr wrap="square" rtlCol="0">
            <a:spAutoFit/>
          </a:bodyPr>
          <a:lstStyle/>
          <a:p>
            <a:pPr algn="ctr"/>
            <a:r>
              <a:rPr lang="en-AU" sz="14400" dirty="0"/>
              <a:t>Drilling into Data Governance Ingredients</a:t>
            </a:r>
          </a:p>
        </p:txBody>
      </p:sp>
    </p:spTree>
    <p:extLst>
      <p:ext uri="{BB962C8B-B14F-4D97-AF65-F5344CB8AC3E}">
        <p14:creationId xmlns:p14="http://schemas.microsoft.com/office/powerpoint/2010/main" val="370793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6FD84-2557-B91E-BD5D-3F16E61E78E3}"/>
            </a:ext>
          </a:extLst>
        </p:cNvPr>
        <p:cNvGrpSpPr/>
        <p:nvPr/>
      </p:nvGrpSpPr>
      <p:grpSpPr>
        <a:xfrm>
          <a:off x="0" y="0"/>
          <a:ext cx="0" cy="0"/>
          <a:chOff x="0" y="0"/>
          <a:chExt cx="0" cy="0"/>
        </a:xfrm>
      </p:grpSpPr>
      <p:sp>
        <p:nvSpPr>
          <p:cNvPr id="15" name="Freeform: Shape 14">
            <a:extLst>
              <a:ext uri="{FF2B5EF4-FFF2-40B4-BE49-F238E27FC236}">
                <a16:creationId xmlns:a16="http://schemas.microsoft.com/office/drawing/2014/main" id="{2413E78E-1027-160C-5F0C-C6425C500E80}"/>
              </a:ext>
            </a:extLst>
          </p:cNvPr>
          <p:cNvSpPr/>
          <p:nvPr/>
        </p:nvSpPr>
        <p:spPr>
          <a:xfrm>
            <a:off x="8263710" y="283500"/>
            <a:ext cx="1800000" cy="1620000"/>
          </a:xfrm>
          <a:custGeom>
            <a:avLst/>
            <a:gdLst>
              <a:gd name="connsiteX0" fmla="*/ 602628 w 1200000"/>
              <a:gd name="connsiteY0" fmla="*/ 0 h 1080000"/>
              <a:gd name="connsiteX1" fmla="*/ 1200000 w 1200000"/>
              <a:gd name="connsiteY1" fmla="*/ 1080000 h 1080000"/>
              <a:gd name="connsiteX2" fmla="*/ 0 w 1200000"/>
              <a:gd name="connsiteY2" fmla="*/ 1080000 h 1080000"/>
            </a:gdLst>
            <a:ahLst/>
            <a:cxnLst>
              <a:cxn ang="0">
                <a:pos x="connsiteX0" y="connsiteY0"/>
              </a:cxn>
              <a:cxn ang="0">
                <a:pos x="connsiteX1" y="connsiteY1"/>
              </a:cxn>
              <a:cxn ang="0">
                <a:pos x="connsiteX2" y="connsiteY2"/>
              </a:cxn>
            </a:cxnLst>
            <a:rect l="l" t="t" r="r" b="b"/>
            <a:pathLst>
              <a:path w="1200000" h="1080000">
                <a:moveTo>
                  <a:pt x="602628" y="0"/>
                </a:moveTo>
                <a:lnTo>
                  <a:pt x="1200000" y="1080000"/>
                </a:lnTo>
                <a:lnTo>
                  <a:pt x="0" y="1080000"/>
                </a:lnTo>
                <a:close/>
              </a:path>
            </a:pathLst>
          </a:cu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16" name="Freeform: Shape 15">
            <a:extLst>
              <a:ext uri="{FF2B5EF4-FFF2-40B4-BE49-F238E27FC236}">
                <a16:creationId xmlns:a16="http://schemas.microsoft.com/office/drawing/2014/main" id="{FFD5F155-E8A7-B65E-71ED-672C3BE5CF71}"/>
              </a:ext>
            </a:extLst>
          </p:cNvPr>
          <p:cNvSpPr/>
          <p:nvPr/>
        </p:nvSpPr>
        <p:spPr>
          <a:xfrm>
            <a:off x="7133783" y="2308500"/>
            <a:ext cx="4050000" cy="1620000"/>
          </a:xfrm>
          <a:custGeom>
            <a:avLst/>
            <a:gdLst>
              <a:gd name="connsiteX0" fmla="*/ 602628 w 2700000"/>
              <a:gd name="connsiteY0" fmla="*/ 0 h 1080000"/>
              <a:gd name="connsiteX1" fmla="*/ 2102628 w 2700000"/>
              <a:gd name="connsiteY1" fmla="*/ 0 h 1080000"/>
              <a:gd name="connsiteX2" fmla="*/ 2700000 w 2700000"/>
              <a:gd name="connsiteY2" fmla="*/ 1080000 h 1080000"/>
              <a:gd name="connsiteX3" fmla="*/ 0 w 2700000"/>
              <a:gd name="connsiteY3" fmla="*/ 1080000 h 1080000"/>
            </a:gdLst>
            <a:ahLst/>
            <a:cxnLst>
              <a:cxn ang="0">
                <a:pos x="connsiteX0" y="connsiteY0"/>
              </a:cxn>
              <a:cxn ang="0">
                <a:pos x="connsiteX1" y="connsiteY1"/>
              </a:cxn>
              <a:cxn ang="0">
                <a:pos x="connsiteX2" y="connsiteY2"/>
              </a:cxn>
              <a:cxn ang="0">
                <a:pos x="connsiteX3" y="connsiteY3"/>
              </a:cxn>
            </a:cxnLst>
            <a:rect l="l" t="t" r="r" b="b"/>
            <a:pathLst>
              <a:path w="2700000" h="1080000">
                <a:moveTo>
                  <a:pt x="602628" y="0"/>
                </a:moveTo>
                <a:lnTo>
                  <a:pt x="2102628" y="0"/>
                </a:lnTo>
                <a:lnTo>
                  <a:pt x="2700000" y="1080000"/>
                </a:lnTo>
                <a:lnTo>
                  <a:pt x="0" y="1080000"/>
                </a:lnTo>
                <a:close/>
              </a:path>
            </a:pathLst>
          </a:cu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17" name="Freeform: Shape 16">
            <a:extLst>
              <a:ext uri="{FF2B5EF4-FFF2-40B4-BE49-F238E27FC236}">
                <a16:creationId xmlns:a16="http://schemas.microsoft.com/office/drawing/2014/main" id="{E489C1D9-2F7D-BE30-C266-D1E71367E76D}"/>
              </a:ext>
            </a:extLst>
          </p:cNvPr>
          <p:cNvSpPr/>
          <p:nvPr/>
        </p:nvSpPr>
        <p:spPr>
          <a:xfrm>
            <a:off x="6003855" y="4333500"/>
            <a:ext cx="6300000" cy="1620000"/>
          </a:xfrm>
          <a:custGeom>
            <a:avLst/>
            <a:gdLst>
              <a:gd name="connsiteX0" fmla="*/ 602628 w 4200000"/>
              <a:gd name="connsiteY0" fmla="*/ 0 h 1080000"/>
              <a:gd name="connsiteX1" fmla="*/ 3602628 w 4200000"/>
              <a:gd name="connsiteY1" fmla="*/ 0 h 1080000"/>
              <a:gd name="connsiteX2" fmla="*/ 4200000 w 4200000"/>
              <a:gd name="connsiteY2" fmla="*/ 1080000 h 1080000"/>
              <a:gd name="connsiteX3" fmla="*/ 0 w 4200000"/>
              <a:gd name="connsiteY3" fmla="*/ 1080000 h 1080000"/>
            </a:gdLst>
            <a:ahLst/>
            <a:cxnLst>
              <a:cxn ang="0">
                <a:pos x="connsiteX0" y="connsiteY0"/>
              </a:cxn>
              <a:cxn ang="0">
                <a:pos x="connsiteX1" y="connsiteY1"/>
              </a:cxn>
              <a:cxn ang="0">
                <a:pos x="connsiteX2" y="connsiteY2"/>
              </a:cxn>
              <a:cxn ang="0">
                <a:pos x="connsiteX3" y="connsiteY3"/>
              </a:cxn>
            </a:cxnLst>
            <a:rect l="l" t="t" r="r" b="b"/>
            <a:pathLst>
              <a:path w="4200000" h="1080000">
                <a:moveTo>
                  <a:pt x="602628" y="0"/>
                </a:moveTo>
                <a:lnTo>
                  <a:pt x="3602628" y="0"/>
                </a:lnTo>
                <a:lnTo>
                  <a:pt x="4200000" y="1080000"/>
                </a:lnTo>
                <a:lnTo>
                  <a:pt x="0" y="1080000"/>
                </a:lnTo>
                <a:close/>
              </a:path>
            </a:pathLst>
          </a:cu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18" name="Freeform: Shape 17">
            <a:extLst>
              <a:ext uri="{FF2B5EF4-FFF2-40B4-BE49-F238E27FC236}">
                <a16:creationId xmlns:a16="http://schemas.microsoft.com/office/drawing/2014/main" id="{F8DA62A4-FF70-EF76-252E-33554649BB34}"/>
              </a:ext>
            </a:extLst>
          </p:cNvPr>
          <p:cNvSpPr/>
          <p:nvPr/>
        </p:nvSpPr>
        <p:spPr>
          <a:xfrm>
            <a:off x="4873928" y="6358500"/>
            <a:ext cx="8550000" cy="1620000"/>
          </a:xfrm>
          <a:custGeom>
            <a:avLst/>
            <a:gdLst>
              <a:gd name="connsiteX0" fmla="*/ 602628 w 5700000"/>
              <a:gd name="connsiteY0" fmla="*/ 0 h 1080000"/>
              <a:gd name="connsiteX1" fmla="*/ 5102628 w 5700000"/>
              <a:gd name="connsiteY1" fmla="*/ 0 h 1080000"/>
              <a:gd name="connsiteX2" fmla="*/ 5700000 w 5700000"/>
              <a:gd name="connsiteY2" fmla="*/ 1080000 h 1080000"/>
              <a:gd name="connsiteX3" fmla="*/ 0 w 5700000"/>
              <a:gd name="connsiteY3" fmla="*/ 1080000 h 1080000"/>
            </a:gdLst>
            <a:ahLst/>
            <a:cxnLst>
              <a:cxn ang="0">
                <a:pos x="connsiteX0" y="connsiteY0"/>
              </a:cxn>
              <a:cxn ang="0">
                <a:pos x="connsiteX1" y="connsiteY1"/>
              </a:cxn>
              <a:cxn ang="0">
                <a:pos x="connsiteX2" y="connsiteY2"/>
              </a:cxn>
              <a:cxn ang="0">
                <a:pos x="connsiteX3" y="connsiteY3"/>
              </a:cxn>
            </a:cxnLst>
            <a:rect l="l" t="t" r="r" b="b"/>
            <a:pathLst>
              <a:path w="5700000" h="1080000">
                <a:moveTo>
                  <a:pt x="602628" y="0"/>
                </a:moveTo>
                <a:lnTo>
                  <a:pt x="5102628" y="0"/>
                </a:lnTo>
                <a:lnTo>
                  <a:pt x="5700000" y="1080000"/>
                </a:lnTo>
                <a:lnTo>
                  <a:pt x="0" y="1080000"/>
                </a:lnTo>
                <a:close/>
              </a:path>
            </a:pathLst>
          </a:cu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19" name="Freeform: Shape 18">
            <a:extLst>
              <a:ext uri="{FF2B5EF4-FFF2-40B4-BE49-F238E27FC236}">
                <a16:creationId xmlns:a16="http://schemas.microsoft.com/office/drawing/2014/main" id="{022BCFB0-4424-A076-80CD-537D671FE3C2}"/>
              </a:ext>
            </a:extLst>
          </p:cNvPr>
          <p:cNvSpPr/>
          <p:nvPr/>
        </p:nvSpPr>
        <p:spPr>
          <a:xfrm>
            <a:off x="3744000" y="8383500"/>
            <a:ext cx="10800000" cy="1620000"/>
          </a:xfrm>
          <a:custGeom>
            <a:avLst/>
            <a:gdLst>
              <a:gd name="connsiteX0" fmla="*/ 602628 w 7200000"/>
              <a:gd name="connsiteY0" fmla="*/ 0 h 1080000"/>
              <a:gd name="connsiteX1" fmla="*/ 6602628 w 7200000"/>
              <a:gd name="connsiteY1" fmla="*/ 0 h 1080000"/>
              <a:gd name="connsiteX2" fmla="*/ 7200000 w 7200000"/>
              <a:gd name="connsiteY2" fmla="*/ 1080000 h 1080000"/>
              <a:gd name="connsiteX3" fmla="*/ 0 w 7200000"/>
              <a:gd name="connsiteY3" fmla="*/ 1080000 h 1080000"/>
            </a:gdLst>
            <a:ahLst/>
            <a:cxnLst>
              <a:cxn ang="0">
                <a:pos x="connsiteX0" y="connsiteY0"/>
              </a:cxn>
              <a:cxn ang="0">
                <a:pos x="connsiteX1" y="connsiteY1"/>
              </a:cxn>
              <a:cxn ang="0">
                <a:pos x="connsiteX2" y="connsiteY2"/>
              </a:cxn>
              <a:cxn ang="0">
                <a:pos x="connsiteX3" y="connsiteY3"/>
              </a:cxn>
            </a:cxnLst>
            <a:rect l="l" t="t" r="r" b="b"/>
            <a:pathLst>
              <a:path w="7200000" h="1080000">
                <a:moveTo>
                  <a:pt x="602628" y="0"/>
                </a:moveTo>
                <a:lnTo>
                  <a:pt x="6602628" y="0"/>
                </a:lnTo>
                <a:lnTo>
                  <a:pt x="7200000" y="1080000"/>
                </a:lnTo>
                <a:lnTo>
                  <a:pt x="0" y="1080000"/>
                </a:ln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5" name="Flowchart: Data 4">
            <a:extLst>
              <a:ext uri="{FF2B5EF4-FFF2-40B4-BE49-F238E27FC236}">
                <a16:creationId xmlns:a16="http://schemas.microsoft.com/office/drawing/2014/main" id="{E8E0F699-71AE-A735-1D2C-940E9F7D0CC5}"/>
              </a:ext>
            </a:extLst>
          </p:cNvPr>
          <p:cNvSpPr/>
          <p:nvPr/>
        </p:nvSpPr>
        <p:spPr>
          <a:xfrm>
            <a:off x="4669831" y="7978500"/>
            <a:ext cx="8754098" cy="405000"/>
          </a:xfrm>
          <a:prstGeom prst="flowChartInputOutput">
            <a:avLst/>
          </a:prstGeom>
          <a:solidFill>
            <a:schemeClr val="tx2">
              <a:lumMod val="20000"/>
              <a:lumOff val="80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8" name="Flowchart: Data 7">
            <a:extLst>
              <a:ext uri="{FF2B5EF4-FFF2-40B4-BE49-F238E27FC236}">
                <a16:creationId xmlns:a16="http://schemas.microsoft.com/office/drawing/2014/main" id="{5D3EB781-C370-502C-82E7-578B2A1E9A44}"/>
              </a:ext>
            </a:extLst>
          </p:cNvPr>
          <p:cNvSpPr/>
          <p:nvPr/>
        </p:nvSpPr>
        <p:spPr>
          <a:xfrm>
            <a:off x="5686661" y="5953500"/>
            <a:ext cx="6726320" cy="405000"/>
          </a:xfrm>
          <a:prstGeom prst="flowChartInputOutput">
            <a:avLst/>
          </a:prstGeom>
          <a:solidFill>
            <a:schemeClr val="tx2">
              <a:lumMod val="20000"/>
              <a:lumOff val="80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9" name="Flowchart: Data 8">
            <a:extLst>
              <a:ext uri="{FF2B5EF4-FFF2-40B4-BE49-F238E27FC236}">
                <a16:creationId xmlns:a16="http://schemas.microsoft.com/office/drawing/2014/main" id="{2ACAE75E-8084-3E81-8026-FCA90E1207B5}"/>
              </a:ext>
            </a:extLst>
          </p:cNvPr>
          <p:cNvSpPr/>
          <p:nvPr/>
        </p:nvSpPr>
        <p:spPr>
          <a:xfrm>
            <a:off x="6795372" y="3928500"/>
            <a:ext cx="4388412" cy="405000"/>
          </a:xfrm>
          <a:prstGeom prst="flowChartInputOutput">
            <a:avLst/>
          </a:prstGeom>
          <a:solidFill>
            <a:schemeClr val="tx2">
              <a:lumMod val="20000"/>
              <a:lumOff val="80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0" name="Flowchart: Data 9">
            <a:extLst>
              <a:ext uri="{FF2B5EF4-FFF2-40B4-BE49-F238E27FC236}">
                <a16:creationId xmlns:a16="http://schemas.microsoft.com/office/drawing/2014/main" id="{2AC32540-159A-D430-17AF-93B049B6B94F}"/>
              </a:ext>
            </a:extLst>
          </p:cNvPr>
          <p:cNvSpPr/>
          <p:nvPr/>
        </p:nvSpPr>
        <p:spPr>
          <a:xfrm>
            <a:off x="7961163" y="1903500"/>
            <a:ext cx="2102547" cy="405000"/>
          </a:xfrm>
          <a:prstGeom prst="flowChartInputOutput">
            <a:avLst/>
          </a:prstGeom>
          <a:solidFill>
            <a:schemeClr val="tx2">
              <a:lumMod val="20000"/>
              <a:lumOff val="80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1" name="TextBox 10">
            <a:extLst>
              <a:ext uri="{FF2B5EF4-FFF2-40B4-BE49-F238E27FC236}">
                <a16:creationId xmlns:a16="http://schemas.microsoft.com/office/drawing/2014/main" id="{C0ED18A0-E993-7D45-DD4A-9C2AF4B6D25D}"/>
              </a:ext>
            </a:extLst>
          </p:cNvPr>
          <p:cNvSpPr txBox="1"/>
          <p:nvPr/>
        </p:nvSpPr>
        <p:spPr>
          <a:xfrm>
            <a:off x="6675120" y="8752834"/>
            <a:ext cx="4937760" cy="830997"/>
          </a:xfrm>
          <a:prstGeom prst="rect">
            <a:avLst/>
          </a:prstGeom>
          <a:noFill/>
        </p:spPr>
        <p:txBody>
          <a:bodyPr wrap="square" rtlCol="0">
            <a:spAutoFit/>
          </a:bodyPr>
          <a:lstStyle/>
          <a:p>
            <a:pPr algn="ctr"/>
            <a:r>
              <a:rPr lang="en-AU" sz="4800" dirty="0"/>
              <a:t>Data Quality</a:t>
            </a:r>
          </a:p>
        </p:txBody>
      </p:sp>
      <p:sp>
        <p:nvSpPr>
          <p:cNvPr id="12" name="TextBox 11">
            <a:extLst>
              <a:ext uri="{FF2B5EF4-FFF2-40B4-BE49-F238E27FC236}">
                <a16:creationId xmlns:a16="http://schemas.microsoft.com/office/drawing/2014/main" id="{99FD6331-770C-C765-2024-52411A909DB0}"/>
              </a:ext>
            </a:extLst>
          </p:cNvPr>
          <p:cNvSpPr txBox="1"/>
          <p:nvPr/>
        </p:nvSpPr>
        <p:spPr>
          <a:xfrm>
            <a:off x="4869000" y="6729919"/>
            <a:ext cx="8550000" cy="830997"/>
          </a:xfrm>
          <a:prstGeom prst="rect">
            <a:avLst/>
          </a:prstGeom>
          <a:noFill/>
        </p:spPr>
        <p:txBody>
          <a:bodyPr wrap="square" rtlCol="0">
            <a:spAutoFit/>
          </a:bodyPr>
          <a:lstStyle/>
          <a:p>
            <a:pPr algn="ctr"/>
            <a:r>
              <a:rPr lang="en-AU" sz="4800" dirty="0"/>
              <a:t>Information Quality</a:t>
            </a:r>
          </a:p>
        </p:txBody>
      </p:sp>
      <p:sp>
        <p:nvSpPr>
          <p:cNvPr id="13" name="TextBox 12">
            <a:extLst>
              <a:ext uri="{FF2B5EF4-FFF2-40B4-BE49-F238E27FC236}">
                <a16:creationId xmlns:a16="http://schemas.microsoft.com/office/drawing/2014/main" id="{71F77A82-4AAF-1EDA-037A-7E7BE0E9657B}"/>
              </a:ext>
            </a:extLst>
          </p:cNvPr>
          <p:cNvSpPr txBox="1"/>
          <p:nvPr/>
        </p:nvSpPr>
        <p:spPr>
          <a:xfrm>
            <a:off x="6493406" y="4702833"/>
            <a:ext cx="5301191" cy="830997"/>
          </a:xfrm>
          <a:prstGeom prst="rect">
            <a:avLst/>
          </a:prstGeom>
          <a:noFill/>
        </p:spPr>
        <p:txBody>
          <a:bodyPr wrap="square" rtlCol="0">
            <a:spAutoFit/>
          </a:bodyPr>
          <a:lstStyle/>
          <a:p>
            <a:pPr algn="ctr"/>
            <a:r>
              <a:rPr lang="en-AU" sz="4800" dirty="0"/>
              <a:t>Decision Quality</a:t>
            </a:r>
          </a:p>
        </p:txBody>
      </p:sp>
      <p:sp>
        <p:nvSpPr>
          <p:cNvPr id="14" name="TextBox 13">
            <a:extLst>
              <a:ext uri="{FF2B5EF4-FFF2-40B4-BE49-F238E27FC236}">
                <a16:creationId xmlns:a16="http://schemas.microsoft.com/office/drawing/2014/main" id="{D8E23C35-F46A-4449-D4A1-A63DF477AF02}"/>
              </a:ext>
            </a:extLst>
          </p:cNvPr>
          <p:cNvSpPr txBox="1"/>
          <p:nvPr/>
        </p:nvSpPr>
        <p:spPr>
          <a:xfrm>
            <a:off x="7683818" y="2226753"/>
            <a:ext cx="2920365" cy="1569660"/>
          </a:xfrm>
          <a:prstGeom prst="rect">
            <a:avLst/>
          </a:prstGeom>
          <a:noFill/>
        </p:spPr>
        <p:txBody>
          <a:bodyPr wrap="square" rtlCol="0">
            <a:spAutoFit/>
          </a:bodyPr>
          <a:lstStyle/>
          <a:p>
            <a:pPr algn="ctr"/>
            <a:r>
              <a:rPr lang="en-AU" sz="4800" dirty="0"/>
              <a:t>Business</a:t>
            </a:r>
          </a:p>
          <a:p>
            <a:pPr algn="ctr"/>
            <a:r>
              <a:rPr lang="en-AU" sz="4800" dirty="0"/>
              <a:t>Outcomes</a:t>
            </a:r>
          </a:p>
        </p:txBody>
      </p:sp>
      <p:sp>
        <p:nvSpPr>
          <p:cNvPr id="20" name="TextBox 19">
            <a:extLst>
              <a:ext uri="{FF2B5EF4-FFF2-40B4-BE49-F238E27FC236}">
                <a16:creationId xmlns:a16="http://schemas.microsoft.com/office/drawing/2014/main" id="{D781AF5E-D7BF-C1D4-DBC0-18FA4F7A9A1C}"/>
              </a:ext>
            </a:extLst>
          </p:cNvPr>
          <p:cNvSpPr txBox="1"/>
          <p:nvPr/>
        </p:nvSpPr>
        <p:spPr>
          <a:xfrm>
            <a:off x="11385446" y="876729"/>
            <a:ext cx="6022445" cy="830997"/>
          </a:xfrm>
          <a:prstGeom prst="rect">
            <a:avLst/>
          </a:prstGeom>
          <a:noFill/>
        </p:spPr>
        <p:txBody>
          <a:bodyPr wrap="square" rtlCol="0">
            <a:spAutoFit/>
          </a:bodyPr>
          <a:lstStyle/>
          <a:p>
            <a:pPr algn="ctr"/>
            <a:r>
              <a:rPr lang="en-AU" sz="4800" dirty="0"/>
              <a:t>Company Performance</a:t>
            </a:r>
          </a:p>
        </p:txBody>
      </p:sp>
      <p:sp>
        <p:nvSpPr>
          <p:cNvPr id="21" name="Arrow: Left 20">
            <a:extLst>
              <a:ext uri="{FF2B5EF4-FFF2-40B4-BE49-F238E27FC236}">
                <a16:creationId xmlns:a16="http://schemas.microsoft.com/office/drawing/2014/main" id="{F87D3BC7-3B31-5655-8B0A-3A18806616ED}"/>
              </a:ext>
            </a:extLst>
          </p:cNvPr>
          <p:cNvSpPr/>
          <p:nvPr/>
        </p:nvSpPr>
        <p:spPr>
          <a:xfrm>
            <a:off x="9050985" y="1047779"/>
            <a:ext cx="2253285" cy="5350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Tree>
    <p:extLst>
      <p:ext uri="{BB962C8B-B14F-4D97-AF65-F5344CB8AC3E}">
        <p14:creationId xmlns:p14="http://schemas.microsoft.com/office/powerpoint/2010/main" val="1287271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E329-AAA5-979C-9D5E-9A1F4F73C820}"/>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5F19FE6F-9464-2ADC-C1AD-5393C0F80E73}"/>
              </a:ext>
            </a:extLst>
          </p:cNvPr>
          <p:cNvSpPr/>
          <p:nvPr/>
        </p:nvSpPr>
        <p:spPr>
          <a:xfrm>
            <a:off x="6873766" y="1573097"/>
            <a:ext cx="4552292" cy="4552292"/>
          </a:xfrm>
          <a:prstGeom prst="ellipse">
            <a:avLst/>
          </a:prstGeom>
          <a:solidFill>
            <a:schemeClr val="accent6">
              <a:lumMod val="60000"/>
              <a:lumOff val="4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5" name="Oval 14">
            <a:extLst>
              <a:ext uri="{FF2B5EF4-FFF2-40B4-BE49-F238E27FC236}">
                <a16:creationId xmlns:a16="http://schemas.microsoft.com/office/drawing/2014/main" id="{939A9F71-E3DC-57DB-FEFF-A11D3D600BBE}"/>
              </a:ext>
            </a:extLst>
          </p:cNvPr>
          <p:cNvSpPr/>
          <p:nvPr/>
        </p:nvSpPr>
        <p:spPr>
          <a:xfrm>
            <a:off x="5218387" y="4182532"/>
            <a:ext cx="4552292" cy="4552292"/>
          </a:xfrm>
          <a:prstGeom prst="ellipse">
            <a:avLst/>
          </a:prstGeom>
          <a:solidFill>
            <a:schemeClr val="accent2">
              <a:lumMod val="60000"/>
              <a:lumOff val="40000"/>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19" name="Oval 18">
            <a:extLst>
              <a:ext uri="{FF2B5EF4-FFF2-40B4-BE49-F238E27FC236}">
                <a16:creationId xmlns:a16="http://schemas.microsoft.com/office/drawing/2014/main" id="{228BC387-9562-5B35-29EE-BC704EED6765}"/>
              </a:ext>
            </a:extLst>
          </p:cNvPr>
          <p:cNvSpPr/>
          <p:nvPr/>
        </p:nvSpPr>
        <p:spPr>
          <a:xfrm>
            <a:off x="8473162" y="4182532"/>
            <a:ext cx="4552292" cy="4552292"/>
          </a:xfrm>
          <a:prstGeom prst="ellipse">
            <a:avLst/>
          </a:prstGeom>
          <a:solidFill>
            <a:schemeClr val="accent4">
              <a:lumMod val="60000"/>
              <a:lumOff val="40000"/>
              <a:alpha val="50000"/>
            </a:schemeClr>
          </a:solidFill>
          <a:ln>
            <a:solidFill>
              <a:schemeClr val="accent1">
                <a:shade val="1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a:p>
        </p:txBody>
      </p:sp>
      <p:sp>
        <p:nvSpPr>
          <p:cNvPr id="9" name="TextBox 8">
            <a:extLst>
              <a:ext uri="{FF2B5EF4-FFF2-40B4-BE49-F238E27FC236}">
                <a16:creationId xmlns:a16="http://schemas.microsoft.com/office/drawing/2014/main" id="{B47AE35C-9886-C61C-A09E-E848B4BD51F5}"/>
              </a:ext>
            </a:extLst>
          </p:cNvPr>
          <p:cNvSpPr txBox="1"/>
          <p:nvPr/>
        </p:nvSpPr>
        <p:spPr>
          <a:xfrm>
            <a:off x="9625508" y="5881595"/>
            <a:ext cx="3399944" cy="830997"/>
          </a:xfrm>
          <a:prstGeom prst="rect">
            <a:avLst/>
          </a:prstGeom>
          <a:noFill/>
        </p:spPr>
        <p:txBody>
          <a:bodyPr wrap="square" rtlCol="0">
            <a:spAutoFit/>
          </a:bodyPr>
          <a:lstStyle/>
          <a:p>
            <a:pPr algn="ctr"/>
            <a:r>
              <a:rPr lang="en-AU" sz="4800" dirty="0"/>
              <a:t>Technology</a:t>
            </a:r>
          </a:p>
        </p:txBody>
      </p:sp>
      <p:sp>
        <p:nvSpPr>
          <p:cNvPr id="10" name="TextBox 9">
            <a:extLst>
              <a:ext uri="{FF2B5EF4-FFF2-40B4-BE49-F238E27FC236}">
                <a16:creationId xmlns:a16="http://schemas.microsoft.com/office/drawing/2014/main" id="{5CCDC362-B876-B24D-042B-A292069E8CEA}"/>
              </a:ext>
            </a:extLst>
          </p:cNvPr>
          <p:cNvSpPr txBox="1"/>
          <p:nvPr/>
        </p:nvSpPr>
        <p:spPr>
          <a:xfrm>
            <a:off x="5535842" y="5881593"/>
            <a:ext cx="3155474" cy="830997"/>
          </a:xfrm>
          <a:prstGeom prst="rect">
            <a:avLst/>
          </a:prstGeom>
          <a:noFill/>
        </p:spPr>
        <p:txBody>
          <a:bodyPr wrap="square" rtlCol="0">
            <a:spAutoFit/>
          </a:bodyPr>
          <a:lstStyle/>
          <a:p>
            <a:pPr algn="ctr"/>
            <a:r>
              <a:rPr lang="en-AU" sz="4800" dirty="0"/>
              <a:t>Business</a:t>
            </a:r>
          </a:p>
        </p:txBody>
      </p:sp>
      <p:sp>
        <p:nvSpPr>
          <p:cNvPr id="12" name="TextBox 11">
            <a:extLst>
              <a:ext uri="{FF2B5EF4-FFF2-40B4-BE49-F238E27FC236}">
                <a16:creationId xmlns:a16="http://schemas.microsoft.com/office/drawing/2014/main" id="{BB99BA50-DE46-5C09-15C7-C30C0A65F205}"/>
              </a:ext>
            </a:extLst>
          </p:cNvPr>
          <p:cNvSpPr txBox="1"/>
          <p:nvPr/>
        </p:nvSpPr>
        <p:spPr>
          <a:xfrm>
            <a:off x="8026674" y="3379533"/>
            <a:ext cx="2247594" cy="830997"/>
          </a:xfrm>
          <a:prstGeom prst="rect">
            <a:avLst/>
          </a:prstGeom>
          <a:noFill/>
        </p:spPr>
        <p:txBody>
          <a:bodyPr wrap="square" rtlCol="0">
            <a:spAutoFit/>
          </a:bodyPr>
          <a:lstStyle/>
          <a:p>
            <a:pPr algn="ctr"/>
            <a:r>
              <a:rPr lang="en-AU" sz="4800" dirty="0"/>
              <a:t>People</a:t>
            </a:r>
          </a:p>
        </p:txBody>
      </p:sp>
      <p:sp>
        <p:nvSpPr>
          <p:cNvPr id="22" name="TextBox 21">
            <a:extLst>
              <a:ext uri="{FF2B5EF4-FFF2-40B4-BE49-F238E27FC236}">
                <a16:creationId xmlns:a16="http://schemas.microsoft.com/office/drawing/2014/main" id="{2C10E845-784F-F7CF-1A51-D9DCADAC32C2}"/>
              </a:ext>
            </a:extLst>
          </p:cNvPr>
          <p:cNvSpPr txBox="1"/>
          <p:nvPr/>
        </p:nvSpPr>
        <p:spPr>
          <a:xfrm>
            <a:off x="6524990" y="482074"/>
            <a:ext cx="5238021" cy="1015663"/>
          </a:xfrm>
          <a:prstGeom prst="rect">
            <a:avLst/>
          </a:prstGeom>
          <a:noFill/>
        </p:spPr>
        <p:txBody>
          <a:bodyPr wrap="square" rtlCol="0">
            <a:spAutoFit/>
          </a:bodyPr>
          <a:lstStyle/>
          <a:p>
            <a:pPr algn="ctr"/>
            <a:r>
              <a:rPr lang="en-AU" sz="6000" dirty="0"/>
              <a:t>The pieces</a:t>
            </a:r>
          </a:p>
        </p:txBody>
      </p:sp>
      <p:cxnSp>
        <p:nvCxnSpPr>
          <p:cNvPr id="29" name="Straight Arrow Connector 28">
            <a:extLst>
              <a:ext uri="{FF2B5EF4-FFF2-40B4-BE49-F238E27FC236}">
                <a16:creationId xmlns:a16="http://schemas.microsoft.com/office/drawing/2014/main" id="{0D0E1A24-87D7-7598-1E52-1AB442F4134F}"/>
              </a:ext>
            </a:extLst>
          </p:cNvPr>
          <p:cNvCxnSpPr>
            <a:cxnSpLocks/>
          </p:cNvCxnSpPr>
          <p:nvPr/>
        </p:nvCxnSpPr>
        <p:spPr>
          <a:xfrm>
            <a:off x="4236181" y="2075608"/>
            <a:ext cx="4959491" cy="3645974"/>
          </a:xfrm>
          <a:prstGeom prst="straightConnector1">
            <a:avLst/>
          </a:prstGeom>
          <a:ln w="1270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E85BA1E-1338-5F43-6C8C-4A68A428908C}"/>
              </a:ext>
            </a:extLst>
          </p:cNvPr>
          <p:cNvSpPr txBox="1"/>
          <p:nvPr/>
        </p:nvSpPr>
        <p:spPr>
          <a:xfrm>
            <a:off x="1527601" y="929830"/>
            <a:ext cx="2893232" cy="738664"/>
          </a:xfrm>
          <a:prstGeom prst="rect">
            <a:avLst/>
          </a:prstGeom>
          <a:noFill/>
        </p:spPr>
        <p:txBody>
          <a:bodyPr wrap="square" rtlCol="0">
            <a:spAutoFit/>
          </a:bodyPr>
          <a:lstStyle/>
          <a:p>
            <a:pPr algn="ctr"/>
            <a:r>
              <a:rPr lang="en-AU" sz="4200" dirty="0"/>
              <a:t>Harmony</a:t>
            </a:r>
          </a:p>
        </p:txBody>
      </p:sp>
    </p:spTree>
    <p:extLst>
      <p:ext uri="{BB962C8B-B14F-4D97-AF65-F5344CB8AC3E}">
        <p14:creationId xmlns:p14="http://schemas.microsoft.com/office/powerpoint/2010/main" val="183720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4C3C3-5B0C-B45D-62D2-15EA14699802}"/>
            </a:ext>
          </a:extLst>
        </p:cNvPr>
        <p:cNvGrpSpPr/>
        <p:nvPr/>
      </p:nvGrpSpPr>
      <p:grpSpPr>
        <a:xfrm>
          <a:off x="0" y="0"/>
          <a:ext cx="0" cy="0"/>
          <a:chOff x="0" y="0"/>
          <a:chExt cx="0" cy="0"/>
        </a:xfrm>
      </p:grpSpPr>
      <p:pic>
        <p:nvPicPr>
          <p:cNvPr id="2" name="Picture 1" descr="A circular diagram with text and icons&#10;&#10;AI-generated content may be incorrect.">
            <a:extLst>
              <a:ext uri="{FF2B5EF4-FFF2-40B4-BE49-F238E27FC236}">
                <a16:creationId xmlns:a16="http://schemas.microsoft.com/office/drawing/2014/main" id="{384BD5EA-A262-E138-2C3B-9AE8DD443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408" y="1561953"/>
            <a:ext cx="9481185" cy="8602134"/>
          </a:xfrm>
          <a:prstGeom prst="rect">
            <a:avLst/>
          </a:prstGeom>
        </p:spPr>
      </p:pic>
    </p:spTree>
    <p:extLst>
      <p:ext uri="{BB962C8B-B14F-4D97-AF65-F5344CB8AC3E}">
        <p14:creationId xmlns:p14="http://schemas.microsoft.com/office/powerpoint/2010/main" val="2493080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4B5CF02-9E4F-1766-0687-1870CF730ADA}"/>
              </a:ext>
            </a:extLst>
          </p:cNvPr>
          <p:cNvSpPr/>
          <p:nvPr/>
        </p:nvSpPr>
        <p:spPr>
          <a:xfrm>
            <a:off x="4953600" y="958500"/>
            <a:ext cx="8380800" cy="8370000"/>
          </a:xfrm>
          <a:custGeom>
            <a:avLst/>
            <a:gdLst>
              <a:gd name="connsiteX0" fmla="*/ 2793600 w 5587200"/>
              <a:gd name="connsiteY0" fmla="*/ 630000 h 5580000"/>
              <a:gd name="connsiteX1" fmla="*/ 633600 w 5587200"/>
              <a:gd name="connsiteY1" fmla="*/ 2790000 h 5580000"/>
              <a:gd name="connsiteX2" fmla="*/ 2793600 w 5587200"/>
              <a:gd name="connsiteY2" fmla="*/ 4950000 h 5580000"/>
              <a:gd name="connsiteX3" fmla="*/ 4953600 w 5587200"/>
              <a:gd name="connsiteY3" fmla="*/ 2790000 h 5580000"/>
              <a:gd name="connsiteX4" fmla="*/ 2793600 w 5587200"/>
              <a:gd name="connsiteY4" fmla="*/ 630000 h 5580000"/>
              <a:gd name="connsiteX5" fmla="*/ 2793600 w 5587200"/>
              <a:gd name="connsiteY5" fmla="*/ 0 h 5580000"/>
              <a:gd name="connsiteX6" fmla="*/ 5587200 w 5587200"/>
              <a:gd name="connsiteY6" fmla="*/ 2790000 h 5580000"/>
              <a:gd name="connsiteX7" fmla="*/ 2793600 w 5587200"/>
              <a:gd name="connsiteY7" fmla="*/ 5580000 h 5580000"/>
              <a:gd name="connsiteX8" fmla="*/ 0 w 5587200"/>
              <a:gd name="connsiteY8" fmla="*/ 2790000 h 5580000"/>
              <a:gd name="connsiteX9" fmla="*/ 2793600 w 5587200"/>
              <a:gd name="connsiteY9" fmla="*/ 0 h 55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7200" h="5580000">
                <a:moveTo>
                  <a:pt x="2793600" y="630000"/>
                </a:moveTo>
                <a:cubicBezTo>
                  <a:pt x="1600665" y="630000"/>
                  <a:pt x="633600" y="1597065"/>
                  <a:pt x="633600" y="2790000"/>
                </a:cubicBezTo>
                <a:cubicBezTo>
                  <a:pt x="633600" y="3982935"/>
                  <a:pt x="1600665" y="4950000"/>
                  <a:pt x="2793600" y="4950000"/>
                </a:cubicBezTo>
                <a:cubicBezTo>
                  <a:pt x="3986535" y="4950000"/>
                  <a:pt x="4953600" y="3982935"/>
                  <a:pt x="4953600" y="2790000"/>
                </a:cubicBezTo>
                <a:cubicBezTo>
                  <a:pt x="4953600" y="1597065"/>
                  <a:pt x="3986535" y="630000"/>
                  <a:pt x="2793600" y="630000"/>
                </a:cubicBezTo>
                <a:close/>
                <a:moveTo>
                  <a:pt x="2793600" y="0"/>
                </a:moveTo>
                <a:cubicBezTo>
                  <a:pt x="4336463" y="0"/>
                  <a:pt x="5587200" y="1249126"/>
                  <a:pt x="5587200" y="2790000"/>
                </a:cubicBezTo>
                <a:cubicBezTo>
                  <a:pt x="5587200" y="4330874"/>
                  <a:pt x="4336463" y="5580000"/>
                  <a:pt x="2793600" y="5580000"/>
                </a:cubicBezTo>
                <a:cubicBezTo>
                  <a:pt x="1250737" y="5580000"/>
                  <a:pt x="0" y="4330874"/>
                  <a:pt x="0" y="2790000"/>
                </a:cubicBezTo>
                <a:cubicBezTo>
                  <a:pt x="0" y="1249126"/>
                  <a:pt x="1250737" y="0"/>
                  <a:pt x="2793600" y="0"/>
                </a:cubicBezTo>
                <a:close/>
              </a:path>
            </a:pathLst>
          </a:cu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17" name="Freeform: Shape 16">
            <a:extLst>
              <a:ext uri="{FF2B5EF4-FFF2-40B4-BE49-F238E27FC236}">
                <a16:creationId xmlns:a16="http://schemas.microsoft.com/office/drawing/2014/main" id="{C9B0A3CF-772B-002B-9897-FACDF23F1A80}"/>
              </a:ext>
            </a:extLst>
          </p:cNvPr>
          <p:cNvSpPr>
            <a:spLocks noGrp="1" noRot="1" noMove="1" noResize="1" noEditPoints="1" noAdjustHandles="1" noChangeArrowheads="1" noChangeShapeType="1"/>
          </p:cNvSpPr>
          <p:nvPr/>
        </p:nvSpPr>
        <p:spPr>
          <a:xfrm>
            <a:off x="10597524" y="5599127"/>
            <a:ext cx="3406476" cy="3503567"/>
          </a:xfrm>
          <a:custGeom>
            <a:avLst/>
            <a:gdLst>
              <a:gd name="connsiteX0" fmla="*/ 438247 w 2270984"/>
              <a:gd name="connsiteY0" fmla="*/ 0 h 2335711"/>
              <a:gd name="connsiteX1" fmla="*/ 2270984 w 2270984"/>
              <a:gd name="connsiteY1" fmla="*/ 0 h 2335711"/>
              <a:gd name="connsiteX2" fmla="*/ 2265112 w 2270984"/>
              <a:gd name="connsiteY2" fmla="*/ 68291 h 2335711"/>
              <a:gd name="connsiteX3" fmla="*/ 1101694 w 2270984"/>
              <a:gd name="connsiteY3" fmla="*/ 2196392 h 2335711"/>
              <a:gd name="connsiteX4" fmla="*/ 914503 w 2270984"/>
              <a:gd name="connsiteY4" fmla="*/ 2335711 h 2335711"/>
              <a:gd name="connsiteX5" fmla="*/ 0 w 2270984"/>
              <a:gd name="connsiteY5" fmla="*/ 759217 h 2335711"/>
              <a:gd name="connsiteX6" fmla="*/ 49218 w 2270984"/>
              <a:gd name="connsiteY6" fmla="*/ 714484 h 2335711"/>
              <a:gd name="connsiteX7" fmla="*/ 406245 w 2270984"/>
              <a:gd name="connsiteY7" fmla="*/ 124462 h 233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0984" h="2335711">
                <a:moveTo>
                  <a:pt x="438247" y="0"/>
                </a:moveTo>
                <a:lnTo>
                  <a:pt x="2270984" y="0"/>
                </a:lnTo>
                <a:lnTo>
                  <a:pt x="2265112" y="68291"/>
                </a:lnTo>
                <a:cubicBezTo>
                  <a:pt x="2166952" y="922858"/>
                  <a:pt x="1734750" y="1676411"/>
                  <a:pt x="1101694" y="2196392"/>
                </a:cubicBezTo>
                <a:lnTo>
                  <a:pt x="914503" y="2335711"/>
                </a:lnTo>
                <a:lnTo>
                  <a:pt x="0" y="759217"/>
                </a:lnTo>
                <a:lnTo>
                  <a:pt x="49218" y="714484"/>
                </a:lnTo>
                <a:cubicBezTo>
                  <a:pt x="212086" y="551616"/>
                  <a:pt x="336121" y="349915"/>
                  <a:pt x="406245" y="124462"/>
                </a:cubicBezTo>
                <a:close/>
              </a:path>
            </a:pathLst>
          </a:cu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21" name="Freeform: Shape 20">
            <a:extLst>
              <a:ext uri="{FF2B5EF4-FFF2-40B4-BE49-F238E27FC236}">
                <a16:creationId xmlns:a16="http://schemas.microsoft.com/office/drawing/2014/main" id="{8A4D99CD-A1D7-A8B2-CC09-F829B52FFD6C}"/>
              </a:ext>
            </a:extLst>
          </p:cNvPr>
          <p:cNvSpPr>
            <a:spLocks noGrp="1" noRot="1" noMove="1" noResize="1" noEditPoints="1" noAdjustHandles="1" noChangeArrowheads="1" noChangeShapeType="1"/>
          </p:cNvSpPr>
          <p:nvPr/>
        </p:nvSpPr>
        <p:spPr>
          <a:xfrm>
            <a:off x="10597524" y="1184314"/>
            <a:ext cx="3406476" cy="3503564"/>
          </a:xfrm>
          <a:custGeom>
            <a:avLst/>
            <a:gdLst>
              <a:gd name="connsiteX0" fmla="*/ 914503 w 2270984"/>
              <a:gd name="connsiteY0" fmla="*/ 0 h 2335709"/>
              <a:gd name="connsiteX1" fmla="*/ 1101694 w 2270984"/>
              <a:gd name="connsiteY1" fmla="*/ 139318 h 2335709"/>
              <a:gd name="connsiteX2" fmla="*/ 2265112 w 2270984"/>
              <a:gd name="connsiteY2" fmla="*/ 2267418 h 2335709"/>
              <a:gd name="connsiteX3" fmla="*/ 2270984 w 2270984"/>
              <a:gd name="connsiteY3" fmla="*/ 2335709 h 2335709"/>
              <a:gd name="connsiteX4" fmla="*/ 438247 w 2270984"/>
              <a:gd name="connsiteY4" fmla="*/ 2335709 h 2335709"/>
              <a:gd name="connsiteX5" fmla="*/ 406245 w 2270984"/>
              <a:gd name="connsiteY5" fmla="*/ 2211247 h 2335709"/>
              <a:gd name="connsiteX6" fmla="*/ 49218 w 2270984"/>
              <a:gd name="connsiteY6" fmla="*/ 1621225 h 2335709"/>
              <a:gd name="connsiteX7" fmla="*/ 0 w 2270984"/>
              <a:gd name="connsiteY7" fmla="*/ 1576493 h 233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0984" h="2335709">
                <a:moveTo>
                  <a:pt x="914503" y="0"/>
                </a:moveTo>
                <a:lnTo>
                  <a:pt x="1101694" y="139318"/>
                </a:lnTo>
                <a:cubicBezTo>
                  <a:pt x="1734750" y="659298"/>
                  <a:pt x="2166952" y="1412853"/>
                  <a:pt x="2265112" y="2267418"/>
                </a:cubicBezTo>
                <a:lnTo>
                  <a:pt x="2270984" y="2335709"/>
                </a:lnTo>
                <a:lnTo>
                  <a:pt x="438247" y="2335709"/>
                </a:lnTo>
                <a:lnTo>
                  <a:pt x="406245" y="2211247"/>
                </a:lnTo>
                <a:cubicBezTo>
                  <a:pt x="336121" y="1985794"/>
                  <a:pt x="212086" y="1784093"/>
                  <a:pt x="49218" y="1621225"/>
                </a:cubicBezTo>
                <a:lnTo>
                  <a:pt x="0" y="1576493"/>
                </a:lnTo>
                <a:close/>
              </a:path>
            </a:pathLst>
          </a:cu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25" name="Freeform: Shape 24">
            <a:extLst>
              <a:ext uri="{FF2B5EF4-FFF2-40B4-BE49-F238E27FC236}">
                <a16:creationId xmlns:a16="http://schemas.microsoft.com/office/drawing/2014/main" id="{558E9DA6-6AAF-B61F-7DA0-B66D710AB188}"/>
              </a:ext>
            </a:extLst>
          </p:cNvPr>
          <p:cNvSpPr>
            <a:spLocks noGrp="1" noRot="1" noMove="1" noResize="1" noEditPoints="1" noAdjustHandles="1" noChangeArrowheads="1" noChangeShapeType="1"/>
          </p:cNvSpPr>
          <p:nvPr/>
        </p:nvSpPr>
        <p:spPr>
          <a:xfrm>
            <a:off x="7111573" y="7198624"/>
            <a:ext cx="4064861" cy="2804879"/>
          </a:xfrm>
          <a:custGeom>
            <a:avLst/>
            <a:gdLst>
              <a:gd name="connsiteX0" fmla="*/ 912590 w 2709907"/>
              <a:gd name="connsiteY0" fmla="*/ 0 h 1869919"/>
              <a:gd name="connsiteX1" fmla="*/ 926741 w 2709907"/>
              <a:gd name="connsiteY1" fmla="*/ 5180 h 1869919"/>
              <a:gd name="connsiteX2" fmla="*/ 1354953 w 2709907"/>
              <a:gd name="connsiteY2" fmla="*/ 69919 h 1869919"/>
              <a:gd name="connsiteX3" fmla="*/ 1783165 w 2709907"/>
              <a:gd name="connsiteY3" fmla="*/ 5180 h 1869919"/>
              <a:gd name="connsiteX4" fmla="*/ 1797316 w 2709907"/>
              <a:gd name="connsiteY4" fmla="*/ 0 h 1869919"/>
              <a:gd name="connsiteX5" fmla="*/ 2709907 w 2709907"/>
              <a:gd name="connsiteY5" fmla="*/ 1573197 h 1869919"/>
              <a:gd name="connsiteX6" fmla="*/ 2622085 w 2709907"/>
              <a:gd name="connsiteY6" fmla="*/ 1615305 h 1869919"/>
              <a:gd name="connsiteX7" fmla="*/ 1354953 w 2709907"/>
              <a:gd name="connsiteY7" fmla="*/ 1869919 h 1869919"/>
              <a:gd name="connsiteX8" fmla="*/ 87821 w 2709907"/>
              <a:gd name="connsiteY8" fmla="*/ 1615305 h 1869919"/>
              <a:gd name="connsiteX9" fmla="*/ 0 w 2709907"/>
              <a:gd name="connsiteY9" fmla="*/ 1573197 h 186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9907" h="1869919">
                <a:moveTo>
                  <a:pt x="912590" y="0"/>
                </a:moveTo>
                <a:lnTo>
                  <a:pt x="926741" y="5180"/>
                </a:lnTo>
                <a:cubicBezTo>
                  <a:pt x="1062013" y="47254"/>
                  <a:pt x="1205836" y="69919"/>
                  <a:pt x="1354953" y="69919"/>
                </a:cubicBezTo>
                <a:cubicBezTo>
                  <a:pt x="1504070" y="69919"/>
                  <a:pt x="1647893" y="47254"/>
                  <a:pt x="1783165" y="5180"/>
                </a:cubicBezTo>
                <a:lnTo>
                  <a:pt x="1797316" y="0"/>
                </a:lnTo>
                <a:lnTo>
                  <a:pt x="2709907" y="1573197"/>
                </a:lnTo>
                <a:lnTo>
                  <a:pt x="2622085" y="1615305"/>
                </a:lnTo>
                <a:cubicBezTo>
                  <a:pt x="2232620" y="1779258"/>
                  <a:pt x="1804424" y="1869919"/>
                  <a:pt x="1354953" y="1869919"/>
                </a:cubicBezTo>
                <a:cubicBezTo>
                  <a:pt x="905482" y="1869919"/>
                  <a:pt x="477287" y="1779257"/>
                  <a:pt x="87821" y="1615305"/>
                </a:cubicBezTo>
                <a:lnTo>
                  <a:pt x="0" y="1573197"/>
                </a:lnTo>
                <a:close/>
              </a:path>
            </a:pathLst>
          </a:cu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28" name="Freeform: Shape 27">
            <a:extLst>
              <a:ext uri="{FF2B5EF4-FFF2-40B4-BE49-F238E27FC236}">
                <a16:creationId xmlns:a16="http://schemas.microsoft.com/office/drawing/2014/main" id="{2228A4A6-918A-416F-9CC8-003B33E90D0E}"/>
              </a:ext>
            </a:extLst>
          </p:cNvPr>
          <p:cNvSpPr>
            <a:spLocks noGrp="1" noRot="1" noMove="1" noResize="1" noEditPoints="1" noAdjustHandles="1" noChangeArrowheads="1" noChangeShapeType="1"/>
          </p:cNvSpPr>
          <p:nvPr/>
        </p:nvSpPr>
        <p:spPr>
          <a:xfrm>
            <a:off x="4284000" y="5599126"/>
            <a:ext cx="3406479" cy="3503567"/>
          </a:xfrm>
          <a:custGeom>
            <a:avLst/>
            <a:gdLst>
              <a:gd name="connsiteX0" fmla="*/ 0 w 2270986"/>
              <a:gd name="connsiteY0" fmla="*/ 0 h 2335711"/>
              <a:gd name="connsiteX1" fmla="*/ 1832738 w 2270986"/>
              <a:gd name="connsiteY1" fmla="*/ 0 h 2335711"/>
              <a:gd name="connsiteX2" fmla="*/ 1864740 w 2270986"/>
              <a:gd name="connsiteY2" fmla="*/ 124462 h 2335711"/>
              <a:gd name="connsiteX3" fmla="*/ 2221767 w 2270986"/>
              <a:gd name="connsiteY3" fmla="*/ 714484 h 2335711"/>
              <a:gd name="connsiteX4" fmla="*/ 2270986 w 2270986"/>
              <a:gd name="connsiteY4" fmla="*/ 759217 h 2335711"/>
              <a:gd name="connsiteX5" fmla="*/ 1356482 w 2270986"/>
              <a:gd name="connsiteY5" fmla="*/ 2335711 h 2335711"/>
              <a:gd name="connsiteX6" fmla="*/ 1169292 w 2270986"/>
              <a:gd name="connsiteY6" fmla="*/ 2196392 h 2335711"/>
              <a:gd name="connsiteX7" fmla="*/ 5872 w 2270986"/>
              <a:gd name="connsiteY7" fmla="*/ 68291 h 233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0986" h="2335711">
                <a:moveTo>
                  <a:pt x="0" y="0"/>
                </a:moveTo>
                <a:lnTo>
                  <a:pt x="1832738" y="0"/>
                </a:lnTo>
                <a:lnTo>
                  <a:pt x="1864740" y="124462"/>
                </a:lnTo>
                <a:cubicBezTo>
                  <a:pt x="1934863" y="349915"/>
                  <a:pt x="2058899" y="551616"/>
                  <a:pt x="2221767" y="714484"/>
                </a:cubicBezTo>
                <a:lnTo>
                  <a:pt x="2270986" y="759217"/>
                </a:lnTo>
                <a:lnTo>
                  <a:pt x="1356482" y="2335711"/>
                </a:lnTo>
                <a:lnTo>
                  <a:pt x="1169292" y="2196392"/>
                </a:lnTo>
                <a:cubicBezTo>
                  <a:pt x="536234" y="1676411"/>
                  <a:pt x="104031" y="922858"/>
                  <a:pt x="5872" y="68291"/>
                </a:cubicBezTo>
                <a:close/>
              </a:path>
            </a:pathLst>
          </a:cu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31" name="Freeform: Shape 30">
            <a:extLst>
              <a:ext uri="{FF2B5EF4-FFF2-40B4-BE49-F238E27FC236}">
                <a16:creationId xmlns:a16="http://schemas.microsoft.com/office/drawing/2014/main" id="{DBB1C0F3-1C95-5091-4DF4-F62C23ED5547}"/>
              </a:ext>
            </a:extLst>
          </p:cNvPr>
          <p:cNvSpPr>
            <a:spLocks noGrp="1" noRot="1" noMove="1" noResize="1" noEditPoints="1" noAdjustHandles="1" noChangeArrowheads="1" noChangeShapeType="1"/>
          </p:cNvSpPr>
          <p:nvPr/>
        </p:nvSpPr>
        <p:spPr>
          <a:xfrm>
            <a:off x="4284001" y="1184314"/>
            <a:ext cx="3406478" cy="3503564"/>
          </a:xfrm>
          <a:custGeom>
            <a:avLst/>
            <a:gdLst>
              <a:gd name="connsiteX0" fmla="*/ 1356482 w 2270985"/>
              <a:gd name="connsiteY0" fmla="*/ 0 h 2335709"/>
              <a:gd name="connsiteX1" fmla="*/ 2270985 w 2270985"/>
              <a:gd name="connsiteY1" fmla="*/ 1576492 h 2335709"/>
              <a:gd name="connsiteX2" fmla="*/ 2221767 w 2270985"/>
              <a:gd name="connsiteY2" fmla="*/ 1621225 h 2335709"/>
              <a:gd name="connsiteX3" fmla="*/ 1864740 w 2270985"/>
              <a:gd name="connsiteY3" fmla="*/ 2211247 h 2335709"/>
              <a:gd name="connsiteX4" fmla="*/ 1832737 w 2270985"/>
              <a:gd name="connsiteY4" fmla="*/ 2335709 h 2335709"/>
              <a:gd name="connsiteX5" fmla="*/ 0 w 2270985"/>
              <a:gd name="connsiteY5" fmla="*/ 2335709 h 2335709"/>
              <a:gd name="connsiteX6" fmla="*/ 5872 w 2270985"/>
              <a:gd name="connsiteY6" fmla="*/ 2267418 h 2335709"/>
              <a:gd name="connsiteX7" fmla="*/ 1169292 w 2270985"/>
              <a:gd name="connsiteY7" fmla="*/ 139318 h 233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0985" h="2335709">
                <a:moveTo>
                  <a:pt x="1356482" y="0"/>
                </a:moveTo>
                <a:lnTo>
                  <a:pt x="2270985" y="1576492"/>
                </a:lnTo>
                <a:lnTo>
                  <a:pt x="2221767" y="1621225"/>
                </a:lnTo>
                <a:cubicBezTo>
                  <a:pt x="2058899" y="1784093"/>
                  <a:pt x="1934863" y="1985794"/>
                  <a:pt x="1864740" y="2211247"/>
                </a:cubicBezTo>
                <a:lnTo>
                  <a:pt x="1832737" y="2335709"/>
                </a:lnTo>
                <a:lnTo>
                  <a:pt x="0" y="2335709"/>
                </a:lnTo>
                <a:lnTo>
                  <a:pt x="5872" y="2267418"/>
                </a:lnTo>
                <a:cubicBezTo>
                  <a:pt x="104031" y="1412853"/>
                  <a:pt x="536234" y="659298"/>
                  <a:pt x="1169292" y="139318"/>
                </a:cubicBez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35" name="Freeform: Shape 34">
            <a:extLst>
              <a:ext uri="{FF2B5EF4-FFF2-40B4-BE49-F238E27FC236}">
                <a16:creationId xmlns:a16="http://schemas.microsoft.com/office/drawing/2014/main" id="{2D59866B-850E-14D5-FEEE-1AB60B888F2C}"/>
              </a:ext>
            </a:extLst>
          </p:cNvPr>
          <p:cNvSpPr>
            <a:spLocks noGrp="1" noRot="1" noMove="1" noResize="1" noEditPoints="1" noAdjustHandles="1" noChangeArrowheads="1" noChangeShapeType="1"/>
          </p:cNvSpPr>
          <p:nvPr/>
        </p:nvSpPr>
        <p:spPr>
          <a:xfrm>
            <a:off x="7111573" y="283502"/>
            <a:ext cx="4064861" cy="2804879"/>
          </a:xfrm>
          <a:custGeom>
            <a:avLst/>
            <a:gdLst>
              <a:gd name="connsiteX0" fmla="*/ 1354953 w 2709907"/>
              <a:gd name="connsiteY0" fmla="*/ 0 h 1869919"/>
              <a:gd name="connsiteX1" fmla="*/ 2622085 w 2709907"/>
              <a:gd name="connsiteY1" fmla="*/ 254616 h 1869919"/>
              <a:gd name="connsiteX2" fmla="*/ 2709907 w 2709907"/>
              <a:gd name="connsiteY2" fmla="*/ 296722 h 1869919"/>
              <a:gd name="connsiteX3" fmla="*/ 1797316 w 2709907"/>
              <a:gd name="connsiteY3" fmla="*/ 1869919 h 1869919"/>
              <a:gd name="connsiteX4" fmla="*/ 1783165 w 2709907"/>
              <a:gd name="connsiteY4" fmla="*/ 1864740 h 1869919"/>
              <a:gd name="connsiteX5" fmla="*/ 1354953 w 2709907"/>
              <a:gd name="connsiteY5" fmla="*/ 1800000 h 1869919"/>
              <a:gd name="connsiteX6" fmla="*/ 926741 w 2709907"/>
              <a:gd name="connsiteY6" fmla="*/ 1864740 h 1869919"/>
              <a:gd name="connsiteX7" fmla="*/ 912590 w 2709907"/>
              <a:gd name="connsiteY7" fmla="*/ 1869919 h 1869919"/>
              <a:gd name="connsiteX8" fmla="*/ 0 w 2709907"/>
              <a:gd name="connsiteY8" fmla="*/ 296722 h 1869919"/>
              <a:gd name="connsiteX9" fmla="*/ 87821 w 2709907"/>
              <a:gd name="connsiteY9" fmla="*/ 254616 h 1869919"/>
              <a:gd name="connsiteX10" fmla="*/ 1354953 w 2709907"/>
              <a:gd name="connsiteY10" fmla="*/ 0 h 186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9907" h="1869919">
                <a:moveTo>
                  <a:pt x="1354953" y="0"/>
                </a:moveTo>
                <a:cubicBezTo>
                  <a:pt x="1804424" y="0"/>
                  <a:pt x="2232620" y="90663"/>
                  <a:pt x="2622085" y="254616"/>
                </a:cubicBezTo>
                <a:lnTo>
                  <a:pt x="2709907" y="296722"/>
                </a:lnTo>
                <a:lnTo>
                  <a:pt x="1797316" y="1869919"/>
                </a:lnTo>
                <a:lnTo>
                  <a:pt x="1783165" y="1864740"/>
                </a:lnTo>
                <a:cubicBezTo>
                  <a:pt x="1647893" y="1822666"/>
                  <a:pt x="1504070" y="1800000"/>
                  <a:pt x="1354953" y="1800000"/>
                </a:cubicBezTo>
                <a:cubicBezTo>
                  <a:pt x="1205836" y="1800000"/>
                  <a:pt x="1062013" y="1822666"/>
                  <a:pt x="926741" y="1864740"/>
                </a:cubicBezTo>
                <a:lnTo>
                  <a:pt x="912590" y="1869919"/>
                </a:lnTo>
                <a:lnTo>
                  <a:pt x="0" y="296722"/>
                </a:lnTo>
                <a:lnTo>
                  <a:pt x="87821" y="254616"/>
                </a:lnTo>
                <a:cubicBezTo>
                  <a:pt x="477287" y="90663"/>
                  <a:pt x="905482" y="0"/>
                  <a:pt x="1354953" y="0"/>
                </a:cubicBezTo>
                <a:close/>
              </a:path>
            </a:pathLst>
          </a:cu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2700"/>
          </a:p>
        </p:txBody>
      </p:sp>
      <p:sp>
        <p:nvSpPr>
          <p:cNvPr id="4" name="Oval 3">
            <a:extLst>
              <a:ext uri="{FF2B5EF4-FFF2-40B4-BE49-F238E27FC236}">
                <a16:creationId xmlns:a16="http://schemas.microsoft.com/office/drawing/2014/main" id="{73DB05D1-8B39-9D98-B840-4C1123390AF1}"/>
              </a:ext>
            </a:extLst>
          </p:cNvPr>
          <p:cNvSpPr>
            <a:spLocks noGrp="1" noRot="1" noMove="1" noResize="1" noEditPoints="1" noAdjustHandles="1" noChangeArrowheads="1" noChangeShapeType="1"/>
          </p:cNvSpPr>
          <p:nvPr/>
        </p:nvSpPr>
        <p:spPr>
          <a:xfrm>
            <a:off x="7524000" y="3523500"/>
            <a:ext cx="3240000" cy="3240000"/>
          </a:xfrm>
          <a:prstGeom prst="ellipse">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2700" dirty="0"/>
          </a:p>
        </p:txBody>
      </p:sp>
      <p:sp>
        <p:nvSpPr>
          <p:cNvPr id="7" name="TextBox 6">
            <a:extLst>
              <a:ext uri="{FF2B5EF4-FFF2-40B4-BE49-F238E27FC236}">
                <a16:creationId xmlns:a16="http://schemas.microsoft.com/office/drawing/2014/main" id="{A8356781-0CC4-0070-FB7D-A6E71C228E5C}"/>
              </a:ext>
            </a:extLst>
          </p:cNvPr>
          <p:cNvSpPr txBox="1"/>
          <p:nvPr/>
        </p:nvSpPr>
        <p:spPr>
          <a:xfrm>
            <a:off x="8028017" y="4335587"/>
            <a:ext cx="2231967" cy="1569660"/>
          </a:xfrm>
          <a:prstGeom prst="rect">
            <a:avLst/>
          </a:prstGeom>
          <a:noFill/>
        </p:spPr>
        <p:txBody>
          <a:bodyPr wrap="square" rtlCol="0">
            <a:spAutoFit/>
          </a:bodyPr>
          <a:lstStyle/>
          <a:p>
            <a:pPr algn="ctr"/>
            <a:r>
              <a:rPr lang="en-AU" sz="4800" dirty="0"/>
              <a:t>Data</a:t>
            </a:r>
          </a:p>
          <a:p>
            <a:pPr algn="ctr"/>
            <a:r>
              <a:rPr lang="en-AU" sz="4800" dirty="0"/>
              <a:t>Quality</a:t>
            </a:r>
          </a:p>
        </p:txBody>
      </p:sp>
      <p:sp>
        <p:nvSpPr>
          <p:cNvPr id="8" name="TextBox 7">
            <a:extLst>
              <a:ext uri="{FF2B5EF4-FFF2-40B4-BE49-F238E27FC236}">
                <a16:creationId xmlns:a16="http://schemas.microsoft.com/office/drawing/2014/main" id="{90508E0B-E50A-1BC0-DB08-B3EB228BAE85}"/>
              </a:ext>
            </a:extLst>
          </p:cNvPr>
          <p:cNvSpPr txBox="1"/>
          <p:nvPr/>
        </p:nvSpPr>
        <p:spPr>
          <a:xfrm>
            <a:off x="7969904" y="634304"/>
            <a:ext cx="2231967" cy="830997"/>
          </a:xfrm>
          <a:prstGeom prst="rect">
            <a:avLst/>
          </a:prstGeom>
          <a:noFill/>
        </p:spPr>
        <p:txBody>
          <a:bodyPr wrap="square" rtlCol="0">
            <a:spAutoFit/>
          </a:bodyPr>
          <a:lstStyle/>
          <a:p>
            <a:pPr algn="ctr"/>
            <a:r>
              <a:rPr lang="en-AU" sz="4800" dirty="0"/>
              <a:t>Validity</a:t>
            </a:r>
          </a:p>
        </p:txBody>
      </p:sp>
      <p:sp>
        <p:nvSpPr>
          <p:cNvPr id="9" name="TextBox 8">
            <a:extLst>
              <a:ext uri="{FF2B5EF4-FFF2-40B4-BE49-F238E27FC236}">
                <a16:creationId xmlns:a16="http://schemas.microsoft.com/office/drawing/2014/main" id="{B1D1CB55-CD7D-6697-3643-27FA4D242D13}"/>
              </a:ext>
            </a:extLst>
          </p:cNvPr>
          <p:cNvSpPr txBox="1"/>
          <p:nvPr/>
        </p:nvSpPr>
        <p:spPr>
          <a:xfrm>
            <a:off x="11203663" y="2985422"/>
            <a:ext cx="2561132" cy="830997"/>
          </a:xfrm>
          <a:prstGeom prst="rect">
            <a:avLst/>
          </a:prstGeom>
          <a:noFill/>
        </p:spPr>
        <p:txBody>
          <a:bodyPr wrap="square" rtlCol="0">
            <a:spAutoFit/>
          </a:bodyPr>
          <a:lstStyle/>
          <a:p>
            <a:pPr algn="ctr"/>
            <a:r>
              <a:rPr lang="en-AU" sz="4800" dirty="0"/>
              <a:t>Accuracy</a:t>
            </a:r>
          </a:p>
        </p:txBody>
      </p:sp>
      <p:sp>
        <p:nvSpPr>
          <p:cNvPr id="10" name="TextBox 9">
            <a:extLst>
              <a:ext uri="{FF2B5EF4-FFF2-40B4-BE49-F238E27FC236}">
                <a16:creationId xmlns:a16="http://schemas.microsoft.com/office/drawing/2014/main" id="{1159F29F-5BDF-FB9A-D31D-88F942F4290C}"/>
              </a:ext>
            </a:extLst>
          </p:cNvPr>
          <p:cNvSpPr txBox="1"/>
          <p:nvPr/>
        </p:nvSpPr>
        <p:spPr>
          <a:xfrm>
            <a:off x="4442392" y="2985422"/>
            <a:ext cx="2902460" cy="830997"/>
          </a:xfrm>
          <a:prstGeom prst="rect">
            <a:avLst/>
          </a:prstGeom>
          <a:noFill/>
        </p:spPr>
        <p:txBody>
          <a:bodyPr wrap="square" rtlCol="0">
            <a:spAutoFit/>
          </a:bodyPr>
          <a:lstStyle/>
          <a:p>
            <a:pPr algn="ctr"/>
            <a:r>
              <a:rPr lang="en-AU" sz="4800" dirty="0"/>
              <a:t>Complete</a:t>
            </a:r>
          </a:p>
        </p:txBody>
      </p:sp>
      <p:sp>
        <p:nvSpPr>
          <p:cNvPr id="11" name="TextBox 10">
            <a:extLst>
              <a:ext uri="{FF2B5EF4-FFF2-40B4-BE49-F238E27FC236}">
                <a16:creationId xmlns:a16="http://schemas.microsoft.com/office/drawing/2014/main" id="{5767CB8F-9C7F-8C27-A5A1-2DF43258093D}"/>
              </a:ext>
            </a:extLst>
          </p:cNvPr>
          <p:cNvSpPr txBox="1"/>
          <p:nvPr/>
        </p:nvSpPr>
        <p:spPr>
          <a:xfrm>
            <a:off x="10688314" y="6251156"/>
            <a:ext cx="3221147" cy="830997"/>
          </a:xfrm>
          <a:prstGeom prst="rect">
            <a:avLst/>
          </a:prstGeom>
          <a:noFill/>
        </p:spPr>
        <p:txBody>
          <a:bodyPr wrap="square" rtlCol="0">
            <a:spAutoFit/>
          </a:bodyPr>
          <a:lstStyle/>
          <a:p>
            <a:pPr algn="ctr"/>
            <a:r>
              <a:rPr lang="en-AU" sz="4800" dirty="0"/>
              <a:t>Consistency</a:t>
            </a:r>
          </a:p>
        </p:txBody>
      </p:sp>
      <p:sp>
        <p:nvSpPr>
          <p:cNvPr id="12" name="TextBox 11">
            <a:extLst>
              <a:ext uri="{FF2B5EF4-FFF2-40B4-BE49-F238E27FC236}">
                <a16:creationId xmlns:a16="http://schemas.microsoft.com/office/drawing/2014/main" id="{BEF51981-24DD-8B4B-FCE4-956D8D8E735B}"/>
              </a:ext>
            </a:extLst>
          </p:cNvPr>
          <p:cNvSpPr txBox="1"/>
          <p:nvPr/>
        </p:nvSpPr>
        <p:spPr>
          <a:xfrm>
            <a:off x="7845449" y="8225529"/>
            <a:ext cx="2480879" cy="830997"/>
          </a:xfrm>
          <a:prstGeom prst="rect">
            <a:avLst/>
          </a:prstGeom>
          <a:noFill/>
        </p:spPr>
        <p:txBody>
          <a:bodyPr wrap="square" rtlCol="0">
            <a:spAutoFit/>
          </a:bodyPr>
          <a:lstStyle/>
          <a:p>
            <a:pPr algn="ctr"/>
            <a:r>
              <a:rPr lang="en-AU" sz="4800" dirty="0"/>
              <a:t>Integrity</a:t>
            </a:r>
          </a:p>
        </p:txBody>
      </p:sp>
      <p:sp>
        <p:nvSpPr>
          <p:cNvPr id="13" name="TextBox 12">
            <a:extLst>
              <a:ext uri="{FF2B5EF4-FFF2-40B4-BE49-F238E27FC236}">
                <a16:creationId xmlns:a16="http://schemas.microsoft.com/office/drawing/2014/main" id="{4DA631CC-2F31-7C94-3E7E-918F7DC179A1}"/>
              </a:ext>
            </a:extLst>
          </p:cNvPr>
          <p:cNvSpPr txBox="1"/>
          <p:nvPr/>
        </p:nvSpPr>
        <p:spPr>
          <a:xfrm>
            <a:off x="4934177" y="6251156"/>
            <a:ext cx="2106126" cy="830997"/>
          </a:xfrm>
          <a:prstGeom prst="rect">
            <a:avLst/>
          </a:prstGeom>
          <a:noFill/>
        </p:spPr>
        <p:txBody>
          <a:bodyPr wrap="square" rtlCol="0">
            <a:spAutoFit/>
          </a:bodyPr>
          <a:lstStyle/>
          <a:p>
            <a:pPr algn="ctr"/>
            <a:r>
              <a:rPr lang="en-AU" sz="4800" dirty="0"/>
              <a:t>Timely</a:t>
            </a:r>
          </a:p>
        </p:txBody>
      </p:sp>
    </p:spTree>
    <p:extLst>
      <p:ext uri="{BB962C8B-B14F-4D97-AF65-F5344CB8AC3E}">
        <p14:creationId xmlns:p14="http://schemas.microsoft.com/office/powerpoint/2010/main" val="3890718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88507-1503-B2C1-AC62-41DD94F1A2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1564E92-4E99-C03B-9C7D-EDCC114FFCD1}"/>
              </a:ext>
            </a:extLst>
          </p:cNvPr>
          <p:cNvSpPr txBox="1"/>
          <p:nvPr/>
        </p:nvSpPr>
        <p:spPr>
          <a:xfrm>
            <a:off x="5211701" y="3966256"/>
            <a:ext cx="7864599" cy="2308324"/>
          </a:xfrm>
          <a:prstGeom prst="rect">
            <a:avLst/>
          </a:prstGeom>
          <a:noFill/>
        </p:spPr>
        <p:txBody>
          <a:bodyPr wrap="square" rtlCol="0">
            <a:spAutoFit/>
          </a:bodyPr>
          <a:lstStyle/>
          <a:p>
            <a:pPr algn="ctr"/>
            <a:r>
              <a:rPr lang="en-AU" sz="14400" dirty="0"/>
              <a:t>Roles</a:t>
            </a:r>
          </a:p>
        </p:txBody>
      </p:sp>
    </p:spTree>
    <p:extLst>
      <p:ext uri="{BB962C8B-B14F-4D97-AF65-F5344CB8AC3E}">
        <p14:creationId xmlns:p14="http://schemas.microsoft.com/office/powerpoint/2010/main" val="755559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24CADF-07A5-5FE7-009C-5FFF322C267C}"/>
              </a:ext>
            </a:extLst>
          </p:cNvPr>
          <p:cNvSpPr txBox="1"/>
          <p:nvPr/>
        </p:nvSpPr>
        <p:spPr>
          <a:xfrm>
            <a:off x="762000" y="342900"/>
            <a:ext cx="14554200" cy="1200329"/>
          </a:xfrm>
          <a:prstGeom prst="rect">
            <a:avLst/>
          </a:prstGeom>
          <a:noFill/>
        </p:spPr>
        <p:txBody>
          <a:bodyPr wrap="square" rtlCol="0">
            <a:spAutoFit/>
          </a:bodyPr>
          <a:lstStyle/>
          <a:p>
            <a:r>
              <a:rPr lang="en-AU" sz="7200" dirty="0"/>
              <a:t>Data Governance Roles</a:t>
            </a:r>
          </a:p>
        </p:txBody>
      </p:sp>
      <p:sp>
        <p:nvSpPr>
          <p:cNvPr id="18" name="TextBox 17">
            <a:extLst>
              <a:ext uri="{FF2B5EF4-FFF2-40B4-BE49-F238E27FC236}">
                <a16:creationId xmlns:a16="http://schemas.microsoft.com/office/drawing/2014/main" id="{0DD1A9D0-B1C6-CFFA-9D51-F5BDAEEFBB91}"/>
              </a:ext>
            </a:extLst>
          </p:cNvPr>
          <p:cNvSpPr txBox="1"/>
          <p:nvPr/>
        </p:nvSpPr>
        <p:spPr>
          <a:xfrm>
            <a:off x="990600" y="1866900"/>
            <a:ext cx="7560000" cy="558000"/>
          </a:xfrm>
          <a:prstGeom prst="rect">
            <a:avLst/>
          </a:prstGeom>
          <a:noFill/>
        </p:spPr>
        <p:txBody>
          <a:bodyPr wrap="square">
            <a:spAutoFit/>
          </a:bodyPr>
          <a:lstStyle/>
          <a:p>
            <a:r>
              <a:rPr lang="en-AU" sz="3000" dirty="0"/>
              <a:t>Chief Data Officer (CDO)</a:t>
            </a:r>
          </a:p>
        </p:txBody>
      </p:sp>
      <p:sp>
        <p:nvSpPr>
          <p:cNvPr id="20" name="TextBox 19">
            <a:extLst>
              <a:ext uri="{FF2B5EF4-FFF2-40B4-BE49-F238E27FC236}">
                <a16:creationId xmlns:a16="http://schemas.microsoft.com/office/drawing/2014/main" id="{E375B0FE-4C75-485F-681C-53B7CE0032BC}"/>
              </a:ext>
            </a:extLst>
          </p:cNvPr>
          <p:cNvSpPr txBox="1"/>
          <p:nvPr/>
        </p:nvSpPr>
        <p:spPr>
          <a:xfrm>
            <a:off x="990600" y="2553996"/>
            <a:ext cx="7560000" cy="558000"/>
          </a:xfrm>
          <a:prstGeom prst="rect">
            <a:avLst/>
          </a:prstGeom>
          <a:noFill/>
        </p:spPr>
        <p:txBody>
          <a:bodyPr wrap="square">
            <a:spAutoFit/>
          </a:bodyPr>
          <a:lstStyle/>
          <a:p>
            <a:r>
              <a:rPr lang="en-AU" sz="3000" dirty="0"/>
              <a:t>Chief Information Officer (CIO) </a:t>
            </a:r>
          </a:p>
        </p:txBody>
      </p:sp>
      <p:sp>
        <p:nvSpPr>
          <p:cNvPr id="22" name="TextBox 21">
            <a:extLst>
              <a:ext uri="{FF2B5EF4-FFF2-40B4-BE49-F238E27FC236}">
                <a16:creationId xmlns:a16="http://schemas.microsoft.com/office/drawing/2014/main" id="{4FDE23BE-C574-6EDE-A7EF-FF78A8FD16EE}"/>
              </a:ext>
            </a:extLst>
          </p:cNvPr>
          <p:cNvSpPr txBox="1"/>
          <p:nvPr/>
        </p:nvSpPr>
        <p:spPr>
          <a:xfrm>
            <a:off x="990600" y="3241092"/>
            <a:ext cx="7560000" cy="558000"/>
          </a:xfrm>
          <a:prstGeom prst="rect">
            <a:avLst/>
          </a:prstGeom>
          <a:noFill/>
        </p:spPr>
        <p:txBody>
          <a:bodyPr wrap="square">
            <a:spAutoFit/>
          </a:bodyPr>
          <a:lstStyle/>
          <a:p>
            <a:r>
              <a:rPr lang="en-AU" sz="3000" dirty="0"/>
              <a:t>Chief Privacy Officer (CPO)</a:t>
            </a:r>
          </a:p>
        </p:txBody>
      </p:sp>
      <p:sp>
        <p:nvSpPr>
          <p:cNvPr id="24" name="TextBox 23">
            <a:extLst>
              <a:ext uri="{FF2B5EF4-FFF2-40B4-BE49-F238E27FC236}">
                <a16:creationId xmlns:a16="http://schemas.microsoft.com/office/drawing/2014/main" id="{6B863AC8-54E6-1DCD-8E79-35D312AA3E4B}"/>
              </a:ext>
            </a:extLst>
          </p:cNvPr>
          <p:cNvSpPr txBox="1"/>
          <p:nvPr/>
        </p:nvSpPr>
        <p:spPr>
          <a:xfrm>
            <a:off x="990600" y="3928188"/>
            <a:ext cx="7560000" cy="558000"/>
          </a:xfrm>
          <a:prstGeom prst="rect">
            <a:avLst/>
          </a:prstGeom>
          <a:noFill/>
        </p:spPr>
        <p:txBody>
          <a:bodyPr wrap="square">
            <a:spAutoFit/>
          </a:bodyPr>
          <a:lstStyle/>
          <a:p>
            <a:r>
              <a:rPr lang="en-US" sz="3000" dirty="0"/>
              <a:t>Chief Information Security Officer (CISO) </a:t>
            </a:r>
            <a:endParaRPr lang="en-AU" sz="3000" dirty="0"/>
          </a:p>
        </p:txBody>
      </p:sp>
      <p:sp>
        <p:nvSpPr>
          <p:cNvPr id="26" name="TextBox 25">
            <a:extLst>
              <a:ext uri="{FF2B5EF4-FFF2-40B4-BE49-F238E27FC236}">
                <a16:creationId xmlns:a16="http://schemas.microsoft.com/office/drawing/2014/main" id="{27700178-B44C-01E1-0414-EA38DE97850B}"/>
              </a:ext>
            </a:extLst>
          </p:cNvPr>
          <p:cNvSpPr txBox="1"/>
          <p:nvPr/>
        </p:nvSpPr>
        <p:spPr>
          <a:xfrm>
            <a:off x="990600" y="4615284"/>
            <a:ext cx="7560000" cy="558000"/>
          </a:xfrm>
          <a:prstGeom prst="rect">
            <a:avLst/>
          </a:prstGeom>
          <a:noFill/>
        </p:spPr>
        <p:txBody>
          <a:bodyPr wrap="square">
            <a:spAutoFit/>
          </a:bodyPr>
          <a:lstStyle/>
          <a:p>
            <a:r>
              <a:rPr lang="en-US" sz="3000" dirty="0"/>
              <a:t>Data Governance Council/Steering Committee</a:t>
            </a:r>
            <a:endParaRPr lang="en-AU" sz="3000" dirty="0"/>
          </a:p>
        </p:txBody>
      </p:sp>
      <p:sp>
        <p:nvSpPr>
          <p:cNvPr id="28" name="TextBox 27">
            <a:extLst>
              <a:ext uri="{FF2B5EF4-FFF2-40B4-BE49-F238E27FC236}">
                <a16:creationId xmlns:a16="http://schemas.microsoft.com/office/drawing/2014/main" id="{D92EA8F2-0D68-4053-0A29-E7A0882E8FAA}"/>
              </a:ext>
            </a:extLst>
          </p:cNvPr>
          <p:cNvSpPr txBox="1"/>
          <p:nvPr/>
        </p:nvSpPr>
        <p:spPr>
          <a:xfrm>
            <a:off x="990600" y="5302380"/>
            <a:ext cx="7560000" cy="558000"/>
          </a:xfrm>
          <a:prstGeom prst="rect">
            <a:avLst/>
          </a:prstGeom>
          <a:noFill/>
        </p:spPr>
        <p:txBody>
          <a:bodyPr wrap="square">
            <a:spAutoFit/>
          </a:bodyPr>
          <a:lstStyle/>
          <a:p>
            <a:r>
              <a:rPr lang="en-AU" sz="3000" dirty="0"/>
              <a:t>Data Owner </a:t>
            </a:r>
          </a:p>
        </p:txBody>
      </p:sp>
      <p:sp>
        <p:nvSpPr>
          <p:cNvPr id="30" name="TextBox 29">
            <a:extLst>
              <a:ext uri="{FF2B5EF4-FFF2-40B4-BE49-F238E27FC236}">
                <a16:creationId xmlns:a16="http://schemas.microsoft.com/office/drawing/2014/main" id="{4DED91F6-B765-C946-BA1B-4E95DC1C50E2}"/>
              </a:ext>
            </a:extLst>
          </p:cNvPr>
          <p:cNvSpPr txBox="1"/>
          <p:nvPr/>
        </p:nvSpPr>
        <p:spPr>
          <a:xfrm>
            <a:off x="990600" y="5989476"/>
            <a:ext cx="7560000" cy="558000"/>
          </a:xfrm>
          <a:prstGeom prst="rect">
            <a:avLst/>
          </a:prstGeom>
          <a:noFill/>
        </p:spPr>
        <p:txBody>
          <a:bodyPr wrap="square">
            <a:spAutoFit/>
          </a:bodyPr>
          <a:lstStyle/>
          <a:p>
            <a:r>
              <a:rPr lang="en-AU" sz="3000" dirty="0"/>
              <a:t>Data Steward</a:t>
            </a:r>
          </a:p>
        </p:txBody>
      </p:sp>
      <p:sp>
        <p:nvSpPr>
          <p:cNvPr id="32" name="TextBox 31">
            <a:extLst>
              <a:ext uri="{FF2B5EF4-FFF2-40B4-BE49-F238E27FC236}">
                <a16:creationId xmlns:a16="http://schemas.microsoft.com/office/drawing/2014/main" id="{4CA13B66-CF38-5E7F-2BD5-615E42D88C49}"/>
              </a:ext>
            </a:extLst>
          </p:cNvPr>
          <p:cNvSpPr txBox="1"/>
          <p:nvPr/>
        </p:nvSpPr>
        <p:spPr>
          <a:xfrm>
            <a:off x="990600" y="7363668"/>
            <a:ext cx="7560000" cy="558000"/>
          </a:xfrm>
          <a:prstGeom prst="rect">
            <a:avLst/>
          </a:prstGeom>
          <a:noFill/>
        </p:spPr>
        <p:txBody>
          <a:bodyPr wrap="square">
            <a:spAutoFit/>
          </a:bodyPr>
          <a:lstStyle/>
          <a:p>
            <a:r>
              <a:rPr lang="en-AU" sz="3000" dirty="0"/>
              <a:t>Technical Data Steward </a:t>
            </a:r>
          </a:p>
        </p:txBody>
      </p:sp>
      <p:sp>
        <p:nvSpPr>
          <p:cNvPr id="33" name="TextBox 32">
            <a:extLst>
              <a:ext uri="{FF2B5EF4-FFF2-40B4-BE49-F238E27FC236}">
                <a16:creationId xmlns:a16="http://schemas.microsoft.com/office/drawing/2014/main" id="{17C770CB-B70E-3ACC-8A6B-316ED43A9FCC}"/>
              </a:ext>
            </a:extLst>
          </p:cNvPr>
          <p:cNvSpPr txBox="1"/>
          <p:nvPr/>
        </p:nvSpPr>
        <p:spPr>
          <a:xfrm>
            <a:off x="990600" y="6676572"/>
            <a:ext cx="7560000" cy="558000"/>
          </a:xfrm>
          <a:prstGeom prst="rect">
            <a:avLst/>
          </a:prstGeom>
          <a:noFill/>
        </p:spPr>
        <p:txBody>
          <a:bodyPr wrap="square">
            <a:spAutoFit/>
          </a:bodyPr>
          <a:lstStyle/>
          <a:p>
            <a:r>
              <a:rPr lang="en-AU" sz="3000" dirty="0"/>
              <a:t>Business Data Steward </a:t>
            </a:r>
          </a:p>
        </p:txBody>
      </p:sp>
      <p:sp>
        <p:nvSpPr>
          <p:cNvPr id="35" name="TextBox 34">
            <a:extLst>
              <a:ext uri="{FF2B5EF4-FFF2-40B4-BE49-F238E27FC236}">
                <a16:creationId xmlns:a16="http://schemas.microsoft.com/office/drawing/2014/main" id="{0FBC0421-399B-5F90-ADF1-60D9752FACAE}"/>
              </a:ext>
            </a:extLst>
          </p:cNvPr>
          <p:cNvSpPr txBox="1"/>
          <p:nvPr/>
        </p:nvSpPr>
        <p:spPr>
          <a:xfrm>
            <a:off x="990600" y="8050768"/>
            <a:ext cx="7560000" cy="558000"/>
          </a:xfrm>
          <a:prstGeom prst="rect">
            <a:avLst/>
          </a:prstGeom>
          <a:noFill/>
        </p:spPr>
        <p:txBody>
          <a:bodyPr wrap="square">
            <a:spAutoFit/>
          </a:bodyPr>
          <a:lstStyle/>
          <a:p>
            <a:r>
              <a:rPr lang="en-AU" sz="3000" dirty="0"/>
              <a:t>Subject Matter Expert (SME)</a:t>
            </a:r>
          </a:p>
        </p:txBody>
      </p:sp>
    </p:spTree>
    <p:extLst>
      <p:ext uri="{BB962C8B-B14F-4D97-AF65-F5344CB8AC3E}">
        <p14:creationId xmlns:p14="http://schemas.microsoft.com/office/powerpoint/2010/main" val="3929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P spid="26" grpId="0"/>
      <p:bldP spid="28" grpId="0"/>
      <p:bldP spid="30" grpId="0"/>
      <p:bldP spid="32" grpId="0"/>
      <p:bldP spid="33"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a:xfrm>
            <a:off x="583540" y="4011748"/>
            <a:ext cx="6655460" cy="894833"/>
          </a:xfrm>
        </p:spPr>
        <p:txBody>
          <a:bodyPr>
            <a:normAutofit fontScale="90000"/>
          </a:bodyPr>
          <a:lstStyle/>
          <a:p>
            <a:pPr algn="l"/>
            <a:r>
              <a:rPr lang="en-US" dirty="0">
                <a:latin typeface="Congenial" panose="02000503040000020004" pitchFamily="2" charset="0"/>
              </a:rPr>
              <a:t>Martin Catherall</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a:xfrm>
            <a:off x="10546007" y="6192800"/>
            <a:ext cx="8350502" cy="3613710"/>
          </a:xfrm>
        </p:spPr>
        <p:txBody>
          <a:bodyPr>
            <a:normAutofit lnSpcReduction="10000"/>
          </a:bodyPr>
          <a:lstStyle/>
          <a:p>
            <a:r>
              <a:rPr lang="en-US" dirty="0"/>
              <a:t>SQL Server </a:t>
            </a:r>
          </a:p>
          <a:p>
            <a:pPr lvl="1"/>
            <a:r>
              <a:rPr lang="en-US" dirty="0"/>
              <a:t>Since 2002</a:t>
            </a:r>
          </a:p>
          <a:p>
            <a:r>
              <a:rPr lang="en-US" dirty="0"/>
              <a:t>Microsoft Azure</a:t>
            </a:r>
          </a:p>
          <a:p>
            <a:pPr lvl="1"/>
            <a:r>
              <a:rPr lang="en-US" dirty="0"/>
              <a:t>Since 2015</a:t>
            </a:r>
          </a:p>
          <a:p>
            <a:r>
              <a:rPr lang="en-US" dirty="0"/>
              <a:t>Microsoft Fabric </a:t>
            </a:r>
          </a:p>
          <a:p>
            <a:pPr lvl="1"/>
            <a:r>
              <a:rPr lang="en-US" dirty="0"/>
              <a:t>Since 2022</a:t>
            </a:r>
          </a:p>
          <a:p>
            <a:pPr lvl="1"/>
            <a:endParaRPr lang="en-US" dirty="0"/>
          </a:p>
          <a:p>
            <a:pPr marL="0" indent="0">
              <a:buNone/>
            </a:pPr>
            <a:endParaRPr lang="en-US" dirty="0"/>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a:xfrm>
            <a:off x="10546007" y="1105688"/>
            <a:ext cx="6573948" cy="3613710"/>
          </a:xfrm>
        </p:spPr>
        <p:txBody>
          <a:bodyPr>
            <a:normAutofit/>
          </a:bodyPr>
          <a:lstStyle/>
          <a:p>
            <a:r>
              <a:rPr lang="en-US" dirty="0"/>
              <a:t>Data Architect</a:t>
            </a:r>
          </a:p>
        </p:txBody>
      </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10546007" y="5361234"/>
            <a:ext cx="6072774"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B022818B-AF58-48FA-9C32-2D72FBCB0531}"/>
              </a:ext>
            </a:extLst>
          </p:cNvPr>
          <p:cNvSpPr txBox="1">
            <a:spLocks/>
          </p:cNvSpPr>
          <p:nvPr/>
        </p:nvSpPr>
        <p:spPr>
          <a:xfrm>
            <a:off x="780782" y="7239603"/>
            <a:ext cx="5285484" cy="799497"/>
          </a:xfrm>
          <a:prstGeom prst="rect">
            <a:avLst/>
          </a:prstGeom>
        </p:spPr>
        <p:txBody>
          <a:bodyPr/>
          <a:lstStyle>
            <a:lvl1pPr marL="0" indent="0" algn="l" defTabSz="1219170" rtl="0" eaLnBrk="1" latinLnBrk="0" hangingPunct="1">
              <a:lnSpc>
                <a:spcPct val="100000"/>
              </a:lnSpc>
              <a:spcBef>
                <a:spcPts val="0"/>
              </a:spcBef>
              <a:spcAft>
                <a:spcPts val="1200"/>
              </a:spcAft>
              <a:buClr>
                <a:schemeClr val="accent3"/>
              </a:buClr>
              <a:buFont typeface="Arial"/>
              <a:buNone/>
              <a:defRPr lang="en-US" sz="2400" b="0" i="0" kern="1200" dirty="0">
                <a:solidFill>
                  <a:schemeClr val="tx1"/>
                </a:solidFill>
                <a:latin typeface="+mn-lt"/>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AU" sz="3597" dirty="0"/>
              <a:t>/in/</a:t>
            </a:r>
            <a:r>
              <a:rPr lang="en-AU" sz="3597" dirty="0" err="1"/>
              <a:t>martincatherall</a:t>
            </a:r>
            <a:r>
              <a:rPr lang="en-AU" sz="3597" dirty="0"/>
              <a:t>/</a:t>
            </a:r>
          </a:p>
        </p:txBody>
      </p:sp>
      <p:pic>
        <p:nvPicPr>
          <p:cNvPr id="1036" name="Picture 12" descr="Microsoft Certified: Azure Data Engineer Associate badge image. Issued by Microsoft">
            <a:extLst>
              <a:ext uri="{FF2B5EF4-FFF2-40B4-BE49-F238E27FC236}">
                <a16:creationId xmlns:a16="http://schemas.microsoft.com/office/drawing/2014/main" id="{15AF6558-0B3A-8A5E-AE04-F59232856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310" y="8621684"/>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white rectangular sign with white text&#10;&#10;Description automatically generated">
            <a:extLst>
              <a:ext uri="{FF2B5EF4-FFF2-40B4-BE49-F238E27FC236}">
                <a16:creationId xmlns:a16="http://schemas.microsoft.com/office/drawing/2014/main" id="{C2E49F55-3E41-4965-B8FC-BDB2112AC5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912" y="8621684"/>
            <a:ext cx="993822" cy="1571625"/>
          </a:xfrm>
          <a:prstGeom prst="rect">
            <a:avLst/>
          </a:prstGeom>
        </p:spPr>
      </p:pic>
      <p:pic>
        <p:nvPicPr>
          <p:cNvPr id="1038" name="Picture 14" descr="Microsoft Certified: Azure Data Fundamentals badge image. Issued by Microsoft">
            <a:extLst>
              <a:ext uri="{FF2B5EF4-FFF2-40B4-BE49-F238E27FC236}">
                <a16:creationId xmlns:a16="http://schemas.microsoft.com/office/drawing/2014/main" id="{58736821-5940-B145-F6C6-80CEA547E4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734" y="8621684"/>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crosoft Certified: Power BI Data Analyst Associate badge image. Issued by Microsoft">
            <a:extLst>
              <a:ext uri="{FF2B5EF4-FFF2-40B4-BE49-F238E27FC236}">
                <a16:creationId xmlns:a16="http://schemas.microsoft.com/office/drawing/2014/main" id="{79C77D97-CEDC-FA09-F1C5-53AF8D895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060" y="8621684"/>
            <a:ext cx="1571625" cy="15716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5">
            <a:extLst>
              <a:ext uri="{FF2B5EF4-FFF2-40B4-BE49-F238E27FC236}">
                <a16:creationId xmlns:a16="http://schemas.microsoft.com/office/drawing/2014/main" id="{C3C323A7-2A0A-2E0B-02BE-F724E43F9A76}"/>
              </a:ext>
            </a:extLst>
          </p:cNvPr>
          <p:cNvSpPr txBox="1">
            <a:spLocks/>
          </p:cNvSpPr>
          <p:nvPr/>
        </p:nvSpPr>
        <p:spPr>
          <a:xfrm>
            <a:off x="583540" y="4719398"/>
            <a:ext cx="8410088" cy="1180965"/>
          </a:xfrm>
          <a:prstGeom prst="rect">
            <a:avLst/>
          </a:prstGeom>
        </p:spPr>
        <p:txBody>
          <a:bodyPr vert="horz" lIns="137160" tIns="68580" rIns="137160" bIns="68580" rtlCol="0" anchor="ctr">
            <a:normAutofit fontScale="97500"/>
          </a:bodyPr>
          <a:lstStyle>
            <a:lvl1pPr algn="l" defTabSz="914400" rtl="0" eaLnBrk="1" latinLnBrk="0" hangingPunct="1">
              <a:lnSpc>
                <a:spcPct val="90000"/>
              </a:lnSpc>
              <a:spcBef>
                <a:spcPct val="0"/>
              </a:spcBef>
              <a:buNone/>
              <a:defRPr sz="4797" b="1"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sz="3000" dirty="0">
                <a:latin typeface="+mn-lt"/>
              </a:rPr>
              <a:t>Manager – Data Engineering.</a:t>
            </a:r>
          </a:p>
          <a:p>
            <a:r>
              <a:rPr lang="en-US" sz="3000" dirty="0">
                <a:latin typeface="+mn-lt"/>
              </a:rPr>
              <a:t>Avanade, Brisbane, Australia</a:t>
            </a:r>
          </a:p>
        </p:txBody>
      </p:sp>
      <p:pic>
        <p:nvPicPr>
          <p:cNvPr id="11" name="Picture Placeholder 10" descr="A person with green eyes&#10;&#10;Description automatically generated">
            <a:extLst>
              <a:ext uri="{FF2B5EF4-FFF2-40B4-BE49-F238E27FC236}">
                <a16:creationId xmlns:a16="http://schemas.microsoft.com/office/drawing/2014/main" id="{D288ABAC-75F4-B7BB-0624-974D87C8B8B4}"/>
              </a:ext>
            </a:extLst>
          </p:cNvPr>
          <p:cNvPicPr>
            <a:picLocks noGrp="1" noChangeAspect="1"/>
          </p:cNvPicPr>
          <p:nvPr>
            <p:ph type="pic" sz="quarter" idx="10"/>
          </p:nvPr>
        </p:nvPicPr>
        <p:blipFill>
          <a:blip r:embed="rId7" cstate="print">
            <a:extLst>
              <a:ext uri="{28A0092B-C50C-407E-A947-70E740481C1C}">
                <a14:useLocalDpi xmlns:a14="http://schemas.microsoft.com/office/drawing/2010/main" val="0"/>
              </a:ext>
            </a:extLst>
          </a:blip>
          <a:srcRect/>
          <a:stretch>
            <a:fillRect/>
          </a:stretch>
        </p:blipFill>
        <p:spPr/>
      </p:pic>
      <p:pic>
        <p:nvPicPr>
          <p:cNvPr id="3" name="Picture 2">
            <a:extLst>
              <a:ext uri="{FF2B5EF4-FFF2-40B4-BE49-F238E27FC236}">
                <a16:creationId xmlns:a16="http://schemas.microsoft.com/office/drawing/2014/main" id="{3FF7D7CA-8267-E66F-397D-06C24BE82A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6639" y="782213"/>
            <a:ext cx="3350714" cy="2336907"/>
          </a:xfrm>
          <a:prstGeom prst="rect">
            <a:avLst/>
          </a:prstGeom>
        </p:spPr>
      </p:pic>
      <p:pic>
        <p:nvPicPr>
          <p:cNvPr id="18" name="Picture 17" descr="A blue and white logo&#10;&#10;Description automatically generated">
            <a:extLst>
              <a:ext uri="{FF2B5EF4-FFF2-40B4-BE49-F238E27FC236}">
                <a16:creationId xmlns:a16="http://schemas.microsoft.com/office/drawing/2014/main" id="{8ED9F4B6-1B88-B6CF-B1D9-6B8C98F4FA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6685" y="8621796"/>
            <a:ext cx="1571400" cy="1571400"/>
          </a:xfrm>
          <a:prstGeom prst="rect">
            <a:avLst/>
          </a:prstGeom>
        </p:spPr>
      </p:pic>
      <p:pic>
        <p:nvPicPr>
          <p:cNvPr id="20" name="Picture 19" descr="A blue and white logo with white text&#10;&#10;Description automatically generated">
            <a:extLst>
              <a:ext uri="{FF2B5EF4-FFF2-40B4-BE49-F238E27FC236}">
                <a16:creationId xmlns:a16="http://schemas.microsoft.com/office/drawing/2014/main" id="{AAC48F2A-9836-17D7-37FF-F4AB89C38E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5863" y="8621796"/>
            <a:ext cx="1571400" cy="1571400"/>
          </a:xfrm>
          <a:prstGeom prst="rect">
            <a:avLst/>
          </a:prstGeom>
        </p:spPr>
      </p:pic>
      <p:pic>
        <p:nvPicPr>
          <p:cNvPr id="14" name="Picture 13">
            <a:extLst>
              <a:ext uri="{FF2B5EF4-FFF2-40B4-BE49-F238E27FC236}">
                <a16:creationId xmlns:a16="http://schemas.microsoft.com/office/drawing/2014/main" id="{F36BE070-1E74-31B7-7A37-FD4548E292E1}"/>
              </a:ext>
            </a:extLst>
          </p:cNvPr>
          <p:cNvPicPr>
            <a:picLocks noChangeAspect="1"/>
          </p:cNvPicPr>
          <p:nvPr/>
        </p:nvPicPr>
        <p:blipFill>
          <a:blip r:embed="rId11"/>
          <a:stretch>
            <a:fillRect/>
          </a:stretch>
        </p:blipFill>
        <p:spPr>
          <a:xfrm>
            <a:off x="236442" y="7252988"/>
            <a:ext cx="601758" cy="557512"/>
          </a:xfrm>
          <a:prstGeom prst="rect">
            <a:avLst/>
          </a:prstGeom>
        </p:spPr>
      </p:pic>
    </p:spTree>
    <p:extLst>
      <p:ext uri="{BB962C8B-B14F-4D97-AF65-F5344CB8AC3E}">
        <p14:creationId xmlns:p14="http://schemas.microsoft.com/office/powerpoint/2010/main" val="3449170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926DD-2651-4FF6-41D4-C41F3173320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E6D50C7-487A-1FDC-12F1-95533AF83E35}"/>
              </a:ext>
            </a:extLst>
          </p:cNvPr>
          <p:cNvSpPr txBox="1"/>
          <p:nvPr/>
        </p:nvSpPr>
        <p:spPr>
          <a:xfrm>
            <a:off x="5211701" y="3966256"/>
            <a:ext cx="7864599" cy="2308324"/>
          </a:xfrm>
          <a:prstGeom prst="rect">
            <a:avLst/>
          </a:prstGeom>
          <a:noFill/>
        </p:spPr>
        <p:txBody>
          <a:bodyPr wrap="square" rtlCol="0">
            <a:spAutoFit/>
          </a:bodyPr>
          <a:lstStyle/>
          <a:p>
            <a:pPr algn="ctr"/>
            <a:r>
              <a:rPr lang="en-AU" sz="14400" dirty="0"/>
              <a:t>Tooling</a:t>
            </a:r>
          </a:p>
        </p:txBody>
      </p:sp>
    </p:spTree>
    <p:extLst>
      <p:ext uri="{BB962C8B-B14F-4D97-AF65-F5344CB8AC3E}">
        <p14:creationId xmlns:p14="http://schemas.microsoft.com/office/powerpoint/2010/main" val="163492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08D7C-47E5-6F06-3041-BA6180A56B0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7C562C-748A-934A-71E4-BA196BB8E16F}"/>
              </a:ext>
            </a:extLst>
          </p:cNvPr>
          <p:cNvSpPr txBox="1"/>
          <p:nvPr/>
        </p:nvSpPr>
        <p:spPr>
          <a:xfrm>
            <a:off x="762000" y="342900"/>
            <a:ext cx="14554200" cy="1200329"/>
          </a:xfrm>
          <a:prstGeom prst="rect">
            <a:avLst/>
          </a:prstGeom>
          <a:noFill/>
        </p:spPr>
        <p:txBody>
          <a:bodyPr wrap="square" rtlCol="0">
            <a:spAutoFit/>
          </a:bodyPr>
          <a:lstStyle/>
          <a:p>
            <a:r>
              <a:rPr lang="en-AU" sz="7200" dirty="0"/>
              <a:t>Data governance Tool Types</a:t>
            </a:r>
          </a:p>
        </p:txBody>
      </p:sp>
      <p:sp>
        <p:nvSpPr>
          <p:cNvPr id="6" name="TextBox 5">
            <a:extLst>
              <a:ext uri="{FF2B5EF4-FFF2-40B4-BE49-F238E27FC236}">
                <a16:creationId xmlns:a16="http://schemas.microsoft.com/office/drawing/2014/main" id="{681D269D-30FA-896E-4A53-4AC59A58CB34}"/>
              </a:ext>
            </a:extLst>
          </p:cNvPr>
          <p:cNvSpPr txBox="1"/>
          <p:nvPr/>
        </p:nvSpPr>
        <p:spPr>
          <a:xfrm>
            <a:off x="914400" y="1638300"/>
            <a:ext cx="9144000" cy="553998"/>
          </a:xfrm>
          <a:prstGeom prst="rect">
            <a:avLst/>
          </a:prstGeom>
          <a:noFill/>
        </p:spPr>
        <p:txBody>
          <a:bodyPr wrap="square">
            <a:spAutoFit/>
          </a:bodyPr>
          <a:lstStyle/>
          <a:p>
            <a:r>
              <a:rPr lang="en-AU" sz="3000" b="1" dirty="0"/>
              <a:t>Enterprise Data Governance Platforms:</a:t>
            </a:r>
          </a:p>
        </p:txBody>
      </p:sp>
      <p:sp>
        <p:nvSpPr>
          <p:cNvPr id="8" name="TextBox 7">
            <a:extLst>
              <a:ext uri="{FF2B5EF4-FFF2-40B4-BE49-F238E27FC236}">
                <a16:creationId xmlns:a16="http://schemas.microsoft.com/office/drawing/2014/main" id="{C279258C-017B-B37F-5EB4-9AB80494DBD2}"/>
              </a:ext>
            </a:extLst>
          </p:cNvPr>
          <p:cNvSpPr txBox="1"/>
          <p:nvPr/>
        </p:nvSpPr>
        <p:spPr>
          <a:xfrm>
            <a:off x="914400" y="3003447"/>
            <a:ext cx="9144000" cy="553998"/>
          </a:xfrm>
          <a:prstGeom prst="rect">
            <a:avLst/>
          </a:prstGeom>
          <a:noFill/>
        </p:spPr>
        <p:txBody>
          <a:bodyPr wrap="square">
            <a:spAutoFit/>
          </a:bodyPr>
          <a:lstStyle/>
          <a:p>
            <a:r>
              <a:rPr lang="en-US" sz="3000" b="1" dirty="0"/>
              <a:t>Data Cataloging and Metadata Management:</a:t>
            </a:r>
            <a:endParaRPr lang="en-AU" sz="3000" b="1" dirty="0"/>
          </a:p>
        </p:txBody>
      </p:sp>
      <p:sp>
        <p:nvSpPr>
          <p:cNvPr id="10" name="TextBox 9">
            <a:extLst>
              <a:ext uri="{FF2B5EF4-FFF2-40B4-BE49-F238E27FC236}">
                <a16:creationId xmlns:a16="http://schemas.microsoft.com/office/drawing/2014/main" id="{A5C8F972-1324-4580-B5A6-7058F2FF77BB}"/>
              </a:ext>
            </a:extLst>
          </p:cNvPr>
          <p:cNvSpPr txBox="1"/>
          <p:nvPr/>
        </p:nvSpPr>
        <p:spPr>
          <a:xfrm>
            <a:off x="914400" y="4368594"/>
            <a:ext cx="9144000" cy="553998"/>
          </a:xfrm>
          <a:prstGeom prst="rect">
            <a:avLst/>
          </a:prstGeom>
          <a:noFill/>
        </p:spPr>
        <p:txBody>
          <a:bodyPr wrap="square">
            <a:spAutoFit/>
          </a:bodyPr>
          <a:lstStyle/>
          <a:p>
            <a:r>
              <a:rPr lang="en-AU" sz="3000" b="1" dirty="0"/>
              <a:t>Data Quality Tools:</a:t>
            </a:r>
          </a:p>
        </p:txBody>
      </p:sp>
      <p:sp>
        <p:nvSpPr>
          <p:cNvPr id="12" name="TextBox 11">
            <a:extLst>
              <a:ext uri="{FF2B5EF4-FFF2-40B4-BE49-F238E27FC236}">
                <a16:creationId xmlns:a16="http://schemas.microsoft.com/office/drawing/2014/main" id="{6F4ED927-3869-90D5-A3DE-21CF204B3DFC}"/>
              </a:ext>
            </a:extLst>
          </p:cNvPr>
          <p:cNvSpPr txBox="1"/>
          <p:nvPr/>
        </p:nvSpPr>
        <p:spPr>
          <a:xfrm>
            <a:off x="914400" y="5733741"/>
            <a:ext cx="9144000" cy="553998"/>
          </a:xfrm>
          <a:prstGeom prst="rect">
            <a:avLst/>
          </a:prstGeom>
          <a:noFill/>
        </p:spPr>
        <p:txBody>
          <a:bodyPr wrap="square">
            <a:spAutoFit/>
          </a:bodyPr>
          <a:lstStyle/>
          <a:p>
            <a:r>
              <a:rPr lang="en-AU" sz="3000" b="1" dirty="0"/>
              <a:t>Master Data Management (MDM):</a:t>
            </a:r>
          </a:p>
        </p:txBody>
      </p:sp>
      <p:sp>
        <p:nvSpPr>
          <p:cNvPr id="14" name="TextBox 13">
            <a:extLst>
              <a:ext uri="{FF2B5EF4-FFF2-40B4-BE49-F238E27FC236}">
                <a16:creationId xmlns:a16="http://schemas.microsoft.com/office/drawing/2014/main" id="{F7F2C5B6-0E6B-203D-208E-354A924F9E21}"/>
              </a:ext>
            </a:extLst>
          </p:cNvPr>
          <p:cNvSpPr txBox="1"/>
          <p:nvPr/>
        </p:nvSpPr>
        <p:spPr>
          <a:xfrm>
            <a:off x="914400" y="7098888"/>
            <a:ext cx="9144000" cy="553998"/>
          </a:xfrm>
          <a:prstGeom prst="rect">
            <a:avLst/>
          </a:prstGeom>
          <a:noFill/>
        </p:spPr>
        <p:txBody>
          <a:bodyPr wrap="square">
            <a:spAutoFit/>
          </a:bodyPr>
          <a:lstStyle/>
          <a:p>
            <a:r>
              <a:rPr lang="en-US" sz="3000" b="1" dirty="0"/>
              <a:t>Data Lineage and Impact Analysis:</a:t>
            </a:r>
            <a:endParaRPr lang="en-AU" sz="3000" b="1" dirty="0"/>
          </a:p>
        </p:txBody>
      </p:sp>
      <p:sp>
        <p:nvSpPr>
          <p:cNvPr id="16" name="TextBox 15">
            <a:extLst>
              <a:ext uri="{FF2B5EF4-FFF2-40B4-BE49-F238E27FC236}">
                <a16:creationId xmlns:a16="http://schemas.microsoft.com/office/drawing/2014/main" id="{912BFFBC-66EB-DE6C-E4AE-5C2BE9CD5CB8}"/>
              </a:ext>
            </a:extLst>
          </p:cNvPr>
          <p:cNvSpPr txBox="1"/>
          <p:nvPr/>
        </p:nvSpPr>
        <p:spPr>
          <a:xfrm>
            <a:off x="914400" y="8464034"/>
            <a:ext cx="9144000" cy="553998"/>
          </a:xfrm>
          <a:prstGeom prst="rect">
            <a:avLst/>
          </a:prstGeom>
          <a:noFill/>
        </p:spPr>
        <p:txBody>
          <a:bodyPr wrap="square">
            <a:spAutoFit/>
          </a:bodyPr>
          <a:lstStyle/>
          <a:p>
            <a:r>
              <a:rPr lang="en-AU" sz="3000" b="1" dirty="0"/>
              <a:t>Privacy and Compliance Management:</a:t>
            </a:r>
          </a:p>
        </p:txBody>
      </p:sp>
    </p:spTree>
    <p:extLst>
      <p:ext uri="{BB962C8B-B14F-4D97-AF65-F5344CB8AC3E}">
        <p14:creationId xmlns:p14="http://schemas.microsoft.com/office/powerpoint/2010/main" val="13303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A18FD-E3DF-FFE8-0AC9-6D587B5B7F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FE7FD3-6195-AECB-E8D4-896A42F85817}"/>
              </a:ext>
            </a:extLst>
          </p:cNvPr>
          <p:cNvSpPr txBox="1"/>
          <p:nvPr/>
        </p:nvSpPr>
        <p:spPr>
          <a:xfrm>
            <a:off x="762000" y="342900"/>
            <a:ext cx="14554200" cy="1200329"/>
          </a:xfrm>
          <a:prstGeom prst="rect">
            <a:avLst/>
          </a:prstGeom>
          <a:noFill/>
        </p:spPr>
        <p:txBody>
          <a:bodyPr wrap="square" rtlCol="0">
            <a:spAutoFit/>
          </a:bodyPr>
          <a:lstStyle/>
          <a:p>
            <a:r>
              <a:rPr lang="en-AU" sz="7200" dirty="0"/>
              <a:t>Data governance Tools</a:t>
            </a:r>
          </a:p>
        </p:txBody>
      </p:sp>
      <p:grpSp>
        <p:nvGrpSpPr>
          <p:cNvPr id="42" name="Group 41">
            <a:extLst>
              <a:ext uri="{FF2B5EF4-FFF2-40B4-BE49-F238E27FC236}">
                <a16:creationId xmlns:a16="http://schemas.microsoft.com/office/drawing/2014/main" id="{A67BF374-4CDA-1B56-12EF-4DAFB58A923B}"/>
              </a:ext>
            </a:extLst>
          </p:cNvPr>
          <p:cNvGrpSpPr/>
          <p:nvPr/>
        </p:nvGrpSpPr>
        <p:grpSpPr>
          <a:xfrm>
            <a:off x="972000" y="1632703"/>
            <a:ext cx="12775620" cy="720000"/>
            <a:chOff x="972000" y="1632703"/>
            <a:chExt cx="12775620" cy="720000"/>
          </a:xfrm>
        </p:grpSpPr>
        <p:sp>
          <p:nvSpPr>
            <p:cNvPr id="13" name="TextBox 12">
              <a:extLst>
                <a:ext uri="{FF2B5EF4-FFF2-40B4-BE49-F238E27FC236}">
                  <a16:creationId xmlns:a16="http://schemas.microsoft.com/office/drawing/2014/main" id="{0427A0B9-3009-B337-9E14-D37B455E8130}"/>
                </a:ext>
              </a:extLst>
            </p:cNvPr>
            <p:cNvSpPr txBox="1"/>
            <p:nvPr/>
          </p:nvSpPr>
          <p:spPr>
            <a:xfrm>
              <a:off x="972000" y="1632703"/>
              <a:ext cx="5400000" cy="720000"/>
            </a:xfrm>
            <a:prstGeom prst="rect">
              <a:avLst/>
            </a:prstGeom>
            <a:noFill/>
          </p:spPr>
          <p:txBody>
            <a:bodyPr wrap="square">
              <a:spAutoFit/>
            </a:bodyPr>
            <a:lstStyle/>
            <a:p>
              <a:r>
                <a:rPr lang="en-AU" sz="3000" dirty="0"/>
                <a:t>Microsoft Purview </a:t>
              </a:r>
            </a:p>
          </p:txBody>
        </p:sp>
        <p:sp>
          <p:nvSpPr>
            <p:cNvPr id="15" name="TextBox 14">
              <a:extLst>
                <a:ext uri="{FF2B5EF4-FFF2-40B4-BE49-F238E27FC236}">
                  <a16:creationId xmlns:a16="http://schemas.microsoft.com/office/drawing/2014/main" id="{700199D8-5274-5991-A455-035D10AACC96}"/>
                </a:ext>
              </a:extLst>
            </p:cNvPr>
            <p:cNvSpPr txBox="1"/>
            <p:nvPr/>
          </p:nvSpPr>
          <p:spPr>
            <a:xfrm>
              <a:off x="7627620" y="1632703"/>
              <a:ext cx="6120000" cy="720000"/>
            </a:xfrm>
            <a:prstGeom prst="rect">
              <a:avLst/>
            </a:prstGeom>
            <a:noFill/>
          </p:spPr>
          <p:txBody>
            <a:bodyPr wrap="square">
              <a:spAutoFit/>
            </a:bodyPr>
            <a:lstStyle/>
            <a:p>
              <a:r>
                <a:rPr lang="en-AU" sz="3200" dirty="0"/>
                <a:t>Enterprise Data Governance</a:t>
              </a:r>
              <a:endParaRPr lang="en-AU" sz="3000" dirty="0"/>
            </a:p>
          </p:txBody>
        </p:sp>
      </p:grpSp>
      <p:grpSp>
        <p:nvGrpSpPr>
          <p:cNvPr id="46" name="Group 45">
            <a:extLst>
              <a:ext uri="{FF2B5EF4-FFF2-40B4-BE49-F238E27FC236}">
                <a16:creationId xmlns:a16="http://schemas.microsoft.com/office/drawing/2014/main" id="{0932A5F3-3A71-6A80-823D-B1B2277C8F1D}"/>
              </a:ext>
            </a:extLst>
          </p:cNvPr>
          <p:cNvGrpSpPr/>
          <p:nvPr/>
        </p:nvGrpSpPr>
        <p:grpSpPr>
          <a:xfrm>
            <a:off x="972000" y="4718299"/>
            <a:ext cx="12775620" cy="720000"/>
            <a:chOff x="972000" y="4661881"/>
            <a:chExt cx="12775620" cy="720000"/>
          </a:xfrm>
        </p:grpSpPr>
        <p:sp>
          <p:nvSpPr>
            <p:cNvPr id="18" name="TextBox 17">
              <a:extLst>
                <a:ext uri="{FF2B5EF4-FFF2-40B4-BE49-F238E27FC236}">
                  <a16:creationId xmlns:a16="http://schemas.microsoft.com/office/drawing/2014/main" id="{06A407A0-0019-5D54-3810-57EAE51E2B45}"/>
                </a:ext>
              </a:extLst>
            </p:cNvPr>
            <p:cNvSpPr txBox="1"/>
            <p:nvPr/>
          </p:nvSpPr>
          <p:spPr>
            <a:xfrm>
              <a:off x="972000" y="4661881"/>
              <a:ext cx="5400000" cy="720000"/>
            </a:xfrm>
            <a:prstGeom prst="rect">
              <a:avLst/>
            </a:prstGeom>
            <a:noFill/>
          </p:spPr>
          <p:txBody>
            <a:bodyPr wrap="square">
              <a:spAutoFit/>
            </a:bodyPr>
            <a:lstStyle/>
            <a:p>
              <a:r>
                <a:rPr lang="en-AU" sz="3000" dirty="0"/>
                <a:t>Informatica Data Quality </a:t>
              </a:r>
            </a:p>
          </p:txBody>
        </p:sp>
        <p:sp>
          <p:nvSpPr>
            <p:cNvPr id="30" name="TextBox 29">
              <a:extLst>
                <a:ext uri="{FF2B5EF4-FFF2-40B4-BE49-F238E27FC236}">
                  <a16:creationId xmlns:a16="http://schemas.microsoft.com/office/drawing/2014/main" id="{1751A64B-0147-879C-C1C7-782DBADF7AEE}"/>
                </a:ext>
              </a:extLst>
            </p:cNvPr>
            <p:cNvSpPr txBox="1"/>
            <p:nvPr/>
          </p:nvSpPr>
          <p:spPr>
            <a:xfrm>
              <a:off x="7627620" y="4661881"/>
              <a:ext cx="6120000" cy="720000"/>
            </a:xfrm>
            <a:prstGeom prst="rect">
              <a:avLst/>
            </a:prstGeom>
            <a:noFill/>
          </p:spPr>
          <p:txBody>
            <a:bodyPr wrap="square">
              <a:spAutoFit/>
            </a:bodyPr>
            <a:lstStyle/>
            <a:p>
              <a:r>
                <a:rPr lang="en-AU" sz="3000" dirty="0"/>
                <a:t>Data Quality </a:t>
              </a:r>
            </a:p>
          </p:txBody>
        </p:sp>
      </p:grpSp>
      <p:grpSp>
        <p:nvGrpSpPr>
          <p:cNvPr id="48" name="Group 47">
            <a:extLst>
              <a:ext uri="{FF2B5EF4-FFF2-40B4-BE49-F238E27FC236}">
                <a16:creationId xmlns:a16="http://schemas.microsoft.com/office/drawing/2014/main" id="{452BEB89-917A-6593-271C-0AAFBD03FB08}"/>
              </a:ext>
            </a:extLst>
          </p:cNvPr>
          <p:cNvGrpSpPr/>
          <p:nvPr/>
        </p:nvGrpSpPr>
        <p:grpSpPr>
          <a:xfrm>
            <a:off x="972000" y="6261097"/>
            <a:ext cx="12775620" cy="720000"/>
            <a:chOff x="972000" y="6027658"/>
            <a:chExt cx="12775620" cy="720000"/>
          </a:xfrm>
        </p:grpSpPr>
        <p:sp>
          <p:nvSpPr>
            <p:cNvPr id="22" name="TextBox 21">
              <a:extLst>
                <a:ext uri="{FF2B5EF4-FFF2-40B4-BE49-F238E27FC236}">
                  <a16:creationId xmlns:a16="http://schemas.microsoft.com/office/drawing/2014/main" id="{16F2B3F4-9AD9-EAF9-A986-EE0495558321}"/>
                </a:ext>
              </a:extLst>
            </p:cNvPr>
            <p:cNvSpPr txBox="1"/>
            <p:nvPr/>
          </p:nvSpPr>
          <p:spPr>
            <a:xfrm>
              <a:off x="972000" y="6027658"/>
              <a:ext cx="5400000" cy="720000"/>
            </a:xfrm>
            <a:prstGeom prst="rect">
              <a:avLst/>
            </a:prstGeom>
            <a:noFill/>
          </p:spPr>
          <p:txBody>
            <a:bodyPr wrap="square">
              <a:spAutoFit/>
            </a:bodyPr>
            <a:lstStyle/>
            <a:p>
              <a:r>
                <a:rPr lang="en-AU" sz="3000" dirty="0"/>
                <a:t>Informatica MDM</a:t>
              </a:r>
            </a:p>
          </p:txBody>
        </p:sp>
        <p:sp>
          <p:nvSpPr>
            <p:cNvPr id="32" name="TextBox 31">
              <a:extLst>
                <a:ext uri="{FF2B5EF4-FFF2-40B4-BE49-F238E27FC236}">
                  <a16:creationId xmlns:a16="http://schemas.microsoft.com/office/drawing/2014/main" id="{61A3DCF3-DB3D-4869-ED5A-9B41986500F2}"/>
                </a:ext>
              </a:extLst>
            </p:cNvPr>
            <p:cNvSpPr txBox="1"/>
            <p:nvPr/>
          </p:nvSpPr>
          <p:spPr>
            <a:xfrm>
              <a:off x="7627620" y="6027658"/>
              <a:ext cx="6120000" cy="720000"/>
            </a:xfrm>
            <a:prstGeom prst="rect">
              <a:avLst/>
            </a:prstGeom>
            <a:noFill/>
          </p:spPr>
          <p:txBody>
            <a:bodyPr wrap="square">
              <a:spAutoFit/>
            </a:bodyPr>
            <a:lstStyle/>
            <a:p>
              <a:r>
                <a:rPr lang="en-AU" sz="3000" dirty="0"/>
                <a:t>Master Data Management (MDM)</a:t>
              </a:r>
            </a:p>
          </p:txBody>
        </p:sp>
      </p:grpSp>
      <p:grpSp>
        <p:nvGrpSpPr>
          <p:cNvPr id="51" name="Group 50">
            <a:extLst>
              <a:ext uri="{FF2B5EF4-FFF2-40B4-BE49-F238E27FC236}">
                <a16:creationId xmlns:a16="http://schemas.microsoft.com/office/drawing/2014/main" id="{6DE1B9EA-472E-60DE-E8E3-6867ABB70335}"/>
              </a:ext>
            </a:extLst>
          </p:cNvPr>
          <p:cNvGrpSpPr/>
          <p:nvPr/>
        </p:nvGrpSpPr>
        <p:grpSpPr>
          <a:xfrm>
            <a:off x="972000" y="8575298"/>
            <a:ext cx="12775620" cy="720000"/>
            <a:chOff x="972000" y="8575298"/>
            <a:chExt cx="12775620" cy="720000"/>
          </a:xfrm>
        </p:grpSpPr>
        <p:sp>
          <p:nvSpPr>
            <p:cNvPr id="28" name="TextBox 27">
              <a:extLst>
                <a:ext uri="{FF2B5EF4-FFF2-40B4-BE49-F238E27FC236}">
                  <a16:creationId xmlns:a16="http://schemas.microsoft.com/office/drawing/2014/main" id="{CFAD54DB-7AE1-E6DE-1B90-4B1260F731DE}"/>
                </a:ext>
              </a:extLst>
            </p:cNvPr>
            <p:cNvSpPr txBox="1"/>
            <p:nvPr/>
          </p:nvSpPr>
          <p:spPr>
            <a:xfrm>
              <a:off x="972000" y="8575298"/>
              <a:ext cx="5400000" cy="720000"/>
            </a:xfrm>
            <a:prstGeom prst="rect">
              <a:avLst/>
            </a:prstGeom>
            <a:noFill/>
          </p:spPr>
          <p:txBody>
            <a:bodyPr wrap="square">
              <a:spAutoFit/>
            </a:bodyPr>
            <a:lstStyle/>
            <a:p>
              <a:r>
                <a:rPr lang="en-AU" sz="3000" dirty="0"/>
                <a:t>Collibra Lineage</a:t>
              </a:r>
            </a:p>
          </p:txBody>
        </p:sp>
        <p:sp>
          <p:nvSpPr>
            <p:cNvPr id="34" name="TextBox 33">
              <a:extLst>
                <a:ext uri="{FF2B5EF4-FFF2-40B4-BE49-F238E27FC236}">
                  <a16:creationId xmlns:a16="http://schemas.microsoft.com/office/drawing/2014/main" id="{F4B4BB6A-ACF3-4A07-9A19-2311B4D286C9}"/>
                </a:ext>
              </a:extLst>
            </p:cNvPr>
            <p:cNvSpPr txBox="1"/>
            <p:nvPr/>
          </p:nvSpPr>
          <p:spPr>
            <a:xfrm>
              <a:off x="7627620" y="8575298"/>
              <a:ext cx="6120000" cy="720000"/>
            </a:xfrm>
            <a:prstGeom prst="rect">
              <a:avLst/>
            </a:prstGeom>
            <a:noFill/>
          </p:spPr>
          <p:txBody>
            <a:bodyPr wrap="square">
              <a:spAutoFit/>
            </a:bodyPr>
            <a:lstStyle/>
            <a:p>
              <a:r>
                <a:rPr lang="en-AU" sz="3000" dirty="0"/>
                <a:t>Data Lineage </a:t>
              </a:r>
            </a:p>
          </p:txBody>
        </p:sp>
      </p:grpSp>
      <p:grpSp>
        <p:nvGrpSpPr>
          <p:cNvPr id="43" name="Group 42">
            <a:extLst>
              <a:ext uri="{FF2B5EF4-FFF2-40B4-BE49-F238E27FC236}">
                <a16:creationId xmlns:a16="http://schemas.microsoft.com/office/drawing/2014/main" id="{63B3DC59-106C-2945-1723-795064DDFC5E}"/>
              </a:ext>
            </a:extLst>
          </p:cNvPr>
          <p:cNvGrpSpPr/>
          <p:nvPr/>
        </p:nvGrpSpPr>
        <p:grpSpPr>
          <a:xfrm>
            <a:off x="972000" y="2404102"/>
            <a:ext cx="12775620" cy="720000"/>
            <a:chOff x="972000" y="2330181"/>
            <a:chExt cx="12775620" cy="720000"/>
          </a:xfrm>
        </p:grpSpPr>
        <p:sp>
          <p:nvSpPr>
            <p:cNvPr id="3" name="TextBox 2">
              <a:extLst>
                <a:ext uri="{FF2B5EF4-FFF2-40B4-BE49-F238E27FC236}">
                  <a16:creationId xmlns:a16="http://schemas.microsoft.com/office/drawing/2014/main" id="{F1B55190-1A60-3DDD-C1D5-847A9C915E26}"/>
                </a:ext>
              </a:extLst>
            </p:cNvPr>
            <p:cNvSpPr txBox="1"/>
            <p:nvPr/>
          </p:nvSpPr>
          <p:spPr>
            <a:xfrm>
              <a:off x="972000" y="2330181"/>
              <a:ext cx="5400000" cy="720000"/>
            </a:xfrm>
            <a:prstGeom prst="rect">
              <a:avLst/>
            </a:prstGeom>
            <a:noFill/>
          </p:spPr>
          <p:txBody>
            <a:bodyPr wrap="square">
              <a:spAutoFit/>
            </a:bodyPr>
            <a:lstStyle/>
            <a:p>
              <a:r>
                <a:rPr lang="en-AU" sz="3000" dirty="0"/>
                <a:t>Collibra </a:t>
              </a:r>
            </a:p>
          </p:txBody>
        </p:sp>
        <p:sp>
          <p:nvSpPr>
            <p:cNvPr id="35" name="TextBox 34">
              <a:extLst>
                <a:ext uri="{FF2B5EF4-FFF2-40B4-BE49-F238E27FC236}">
                  <a16:creationId xmlns:a16="http://schemas.microsoft.com/office/drawing/2014/main" id="{DB0A6E8A-BEA6-9F71-12DE-4A521D2933E5}"/>
                </a:ext>
              </a:extLst>
            </p:cNvPr>
            <p:cNvSpPr txBox="1"/>
            <p:nvPr/>
          </p:nvSpPr>
          <p:spPr>
            <a:xfrm>
              <a:off x="7627620" y="2330181"/>
              <a:ext cx="6120000" cy="720000"/>
            </a:xfrm>
            <a:prstGeom prst="rect">
              <a:avLst/>
            </a:prstGeom>
            <a:noFill/>
          </p:spPr>
          <p:txBody>
            <a:bodyPr wrap="square">
              <a:spAutoFit/>
            </a:bodyPr>
            <a:lstStyle/>
            <a:p>
              <a:r>
                <a:rPr lang="en-AU" sz="3200" dirty="0"/>
                <a:t>Enterprise Data Governance</a:t>
              </a:r>
              <a:endParaRPr lang="en-AU" sz="3000" dirty="0"/>
            </a:p>
          </p:txBody>
        </p:sp>
      </p:grpSp>
      <p:grpSp>
        <p:nvGrpSpPr>
          <p:cNvPr id="44" name="Group 43">
            <a:extLst>
              <a:ext uri="{FF2B5EF4-FFF2-40B4-BE49-F238E27FC236}">
                <a16:creationId xmlns:a16="http://schemas.microsoft.com/office/drawing/2014/main" id="{DEC89F2E-9611-9C28-1792-025CAFACB865}"/>
              </a:ext>
            </a:extLst>
          </p:cNvPr>
          <p:cNvGrpSpPr/>
          <p:nvPr/>
        </p:nvGrpSpPr>
        <p:grpSpPr>
          <a:xfrm>
            <a:off x="972000" y="3175501"/>
            <a:ext cx="12775620" cy="720000"/>
            <a:chOff x="972000" y="3128435"/>
            <a:chExt cx="12775620" cy="720000"/>
          </a:xfrm>
        </p:grpSpPr>
        <p:sp>
          <p:nvSpPr>
            <p:cNvPr id="7" name="TextBox 6">
              <a:extLst>
                <a:ext uri="{FF2B5EF4-FFF2-40B4-BE49-F238E27FC236}">
                  <a16:creationId xmlns:a16="http://schemas.microsoft.com/office/drawing/2014/main" id="{20B07623-53FD-1251-8331-A7FA8C57C0BF}"/>
                </a:ext>
              </a:extLst>
            </p:cNvPr>
            <p:cNvSpPr txBox="1"/>
            <p:nvPr/>
          </p:nvSpPr>
          <p:spPr>
            <a:xfrm>
              <a:off x="972000" y="3128435"/>
              <a:ext cx="5400000" cy="720000"/>
            </a:xfrm>
            <a:prstGeom prst="rect">
              <a:avLst/>
            </a:prstGeom>
            <a:noFill/>
          </p:spPr>
          <p:txBody>
            <a:bodyPr wrap="square">
              <a:spAutoFit/>
            </a:bodyPr>
            <a:lstStyle/>
            <a:p>
              <a:r>
                <a:rPr lang="en-AU" sz="3000" dirty="0"/>
                <a:t>Informatica Axon</a:t>
              </a:r>
            </a:p>
          </p:txBody>
        </p:sp>
        <p:sp>
          <p:nvSpPr>
            <p:cNvPr id="36" name="TextBox 35">
              <a:extLst>
                <a:ext uri="{FF2B5EF4-FFF2-40B4-BE49-F238E27FC236}">
                  <a16:creationId xmlns:a16="http://schemas.microsoft.com/office/drawing/2014/main" id="{FE923D9B-743D-67FD-B5D8-6FEC03348204}"/>
                </a:ext>
              </a:extLst>
            </p:cNvPr>
            <p:cNvSpPr txBox="1"/>
            <p:nvPr/>
          </p:nvSpPr>
          <p:spPr>
            <a:xfrm>
              <a:off x="7627620" y="3128435"/>
              <a:ext cx="6120000" cy="720000"/>
            </a:xfrm>
            <a:prstGeom prst="rect">
              <a:avLst/>
            </a:prstGeom>
            <a:noFill/>
          </p:spPr>
          <p:txBody>
            <a:bodyPr wrap="square">
              <a:spAutoFit/>
            </a:bodyPr>
            <a:lstStyle/>
            <a:p>
              <a:r>
                <a:rPr lang="en-AU" sz="3200" dirty="0"/>
                <a:t>Enterprise Data Governance</a:t>
              </a:r>
              <a:endParaRPr lang="en-AU" sz="3000" dirty="0"/>
            </a:p>
          </p:txBody>
        </p:sp>
      </p:grpSp>
      <p:grpSp>
        <p:nvGrpSpPr>
          <p:cNvPr id="45" name="Group 44">
            <a:extLst>
              <a:ext uri="{FF2B5EF4-FFF2-40B4-BE49-F238E27FC236}">
                <a16:creationId xmlns:a16="http://schemas.microsoft.com/office/drawing/2014/main" id="{B6DDBB45-A3EA-B8D4-0E5C-57D771E6AB5B}"/>
              </a:ext>
            </a:extLst>
          </p:cNvPr>
          <p:cNvGrpSpPr/>
          <p:nvPr/>
        </p:nvGrpSpPr>
        <p:grpSpPr>
          <a:xfrm>
            <a:off x="972000" y="3946900"/>
            <a:ext cx="12775620" cy="720000"/>
            <a:chOff x="972000" y="3876439"/>
            <a:chExt cx="12775620" cy="720000"/>
          </a:xfrm>
        </p:grpSpPr>
        <p:sp>
          <p:nvSpPr>
            <p:cNvPr id="11" name="TextBox 10">
              <a:extLst>
                <a:ext uri="{FF2B5EF4-FFF2-40B4-BE49-F238E27FC236}">
                  <a16:creationId xmlns:a16="http://schemas.microsoft.com/office/drawing/2014/main" id="{D92B2557-852E-2D3E-711E-53093D0500E5}"/>
                </a:ext>
              </a:extLst>
            </p:cNvPr>
            <p:cNvSpPr txBox="1"/>
            <p:nvPr/>
          </p:nvSpPr>
          <p:spPr>
            <a:xfrm>
              <a:off x="972000" y="3876439"/>
              <a:ext cx="5400000" cy="720000"/>
            </a:xfrm>
            <a:prstGeom prst="rect">
              <a:avLst/>
            </a:prstGeom>
            <a:noFill/>
          </p:spPr>
          <p:txBody>
            <a:bodyPr wrap="square">
              <a:spAutoFit/>
            </a:bodyPr>
            <a:lstStyle/>
            <a:p>
              <a:r>
                <a:rPr lang="en-AU" sz="3000" dirty="0"/>
                <a:t>Alation </a:t>
              </a:r>
            </a:p>
          </p:txBody>
        </p:sp>
        <p:sp>
          <p:nvSpPr>
            <p:cNvPr id="37" name="TextBox 36">
              <a:extLst>
                <a:ext uri="{FF2B5EF4-FFF2-40B4-BE49-F238E27FC236}">
                  <a16:creationId xmlns:a16="http://schemas.microsoft.com/office/drawing/2014/main" id="{1210B66B-0F5E-5F9F-8E3F-283F79679934}"/>
                </a:ext>
              </a:extLst>
            </p:cNvPr>
            <p:cNvSpPr txBox="1"/>
            <p:nvPr/>
          </p:nvSpPr>
          <p:spPr>
            <a:xfrm>
              <a:off x="7627620" y="3876439"/>
              <a:ext cx="6120000" cy="720000"/>
            </a:xfrm>
            <a:prstGeom prst="rect">
              <a:avLst/>
            </a:prstGeom>
            <a:noFill/>
          </p:spPr>
          <p:txBody>
            <a:bodyPr wrap="square">
              <a:spAutoFit/>
            </a:bodyPr>
            <a:lstStyle/>
            <a:p>
              <a:r>
                <a:rPr lang="en-AU" sz="3200" dirty="0"/>
                <a:t>Enterprise Data Governance</a:t>
              </a:r>
              <a:endParaRPr lang="en-AU" sz="3000" dirty="0"/>
            </a:p>
          </p:txBody>
        </p:sp>
      </p:grpSp>
      <p:grpSp>
        <p:nvGrpSpPr>
          <p:cNvPr id="47" name="Group 46">
            <a:extLst>
              <a:ext uri="{FF2B5EF4-FFF2-40B4-BE49-F238E27FC236}">
                <a16:creationId xmlns:a16="http://schemas.microsoft.com/office/drawing/2014/main" id="{4F266269-B4EA-DD3E-C84F-49E701497F67}"/>
              </a:ext>
            </a:extLst>
          </p:cNvPr>
          <p:cNvGrpSpPr/>
          <p:nvPr/>
        </p:nvGrpSpPr>
        <p:grpSpPr>
          <a:xfrm>
            <a:off x="972000" y="5489698"/>
            <a:ext cx="12775620" cy="720000"/>
            <a:chOff x="972000" y="5364305"/>
            <a:chExt cx="12775620" cy="720000"/>
          </a:xfrm>
        </p:grpSpPr>
        <p:sp>
          <p:nvSpPr>
            <p:cNvPr id="20" name="TextBox 19">
              <a:extLst>
                <a:ext uri="{FF2B5EF4-FFF2-40B4-BE49-F238E27FC236}">
                  <a16:creationId xmlns:a16="http://schemas.microsoft.com/office/drawing/2014/main" id="{ABF085A7-A087-D7B3-40BE-85AB91ED7436}"/>
                </a:ext>
              </a:extLst>
            </p:cNvPr>
            <p:cNvSpPr txBox="1"/>
            <p:nvPr/>
          </p:nvSpPr>
          <p:spPr>
            <a:xfrm>
              <a:off x="972000" y="5364305"/>
              <a:ext cx="5400000" cy="720000"/>
            </a:xfrm>
            <a:prstGeom prst="rect">
              <a:avLst/>
            </a:prstGeom>
            <a:noFill/>
          </p:spPr>
          <p:txBody>
            <a:bodyPr wrap="square">
              <a:spAutoFit/>
            </a:bodyPr>
            <a:lstStyle/>
            <a:p>
              <a:r>
                <a:rPr lang="en-AU" sz="3000" dirty="0"/>
                <a:t>Talend Data Quality</a:t>
              </a:r>
            </a:p>
          </p:txBody>
        </p:sp>
        <p:sp>
          <p:nvSpPr>
            <p:cNvPr id="38" name="TextBox 37">
              <a:extLst>
                <a:ext uri="{FF2B5EF4-FFF2-40B4-BE49-F238E27FC236}">
                  <a16:creationId xmlns:a16="http://schemas.microsoft.com/office/drawing/2014/main" id="{1FBE3A9B-4AB1-82F4-D916-2CCF21FD0DA9}"/>
                </a:ext>
              </a:extLst>
            </p:cNvPr>
            <p:cNvSpPr txBox="1"/>
            <p:nvPr/>
          </p:nvSpPr>
          <p:spPr>
            <a:xfrm>
              <a:off x="7627620" y="5364305"/>
              <a:ext cx="6120000" cy="720000"/>
            </a:xfrm>
            <a:prstGeom prst="rect">
              <a:avLst/>
            </a:prstGeom>
            <a:noFill/>
          </p:spPr>
          <p:txBody>
            <a:bodyPr wrap="square">
              <a:spAutoFit/>
            </a:bodyPr>
            <a:lstStyle/>
            <a:p>
              <a:r>
                <a:rPr lang="en-AU" sz="3000" dirty="0"/>
                <a:t>Data Quality </a:t>
              </a:r>
            </a:p>
          </p:txBody>
        </p:sp>
      </p:grpSp>
      <p:grpSp>
        <p:nvGrpSpPr>
          <p:cNvPr id="49" name="Group 48">
            <a:extLst>
              <a:ext uri="{FF2B5EF4-FFF2-40B4-BE49-F238E27FC236}">
                <a16:creationId xmlns:a16="http://schemas.microsoft.com/office/drawing/2014/main" id="{B2073E37-9FCB-98F2-0B43-BEF2F49C60AA}"/>
              </a:ext>
            </a:extLst>
          </p:cNvPr>
          <p:cNvGrpSpPr/>
          <p:nvPr/>
        </p:nvGrpSpPr>
        <p:grpSpPr>
          <a:xfrm>
            <a:off x="972000" y="7032496"/>
            <a:ext cx="12775620" cy="720000"/>
            <a:chOff x="972000" y="6969072"/>
            <a:chExt cx="12775620" cy="720000"/>
          </a:xfrm>
        </p:grpSpPr>
        <p:sp>
          <p:nvSpPr>
            <p:cNvPr id="24" name="TextBox 23">
              <a:extLst>
                <a:ext uri="{FF2B5EF4-FFF2-40B4-BE49-F238E27FC236}">
                  <a16:creationId xmlns:a16="http://schemas.microsoft.com/office/drawing/2014/main" id="{56E17551-531F-7CA8-45B8-9923C337D3D0}"/>
                </a:ext>
              </a:extLst>
            </p:cNvPr>
            <p:cNvSpPr txBox="1"/>
            <p:nvPr/>
          </p:nvSpPr>
          <p:spPr>
            <a:xfrm>
              <a:off x="972000" y="6969072"/>
              <a:ext cx="5400000" cy="720000"/>
            </a:xfrm>
            <a:prstGeom prst="rect">
              <a:avLst/>
            </a:prstGeom>
            <a:noFill/>
          </p:spPr>
          <p:txBody>
            <a:bodyPr wrap="square">
              <a:spAutoFit/>
            </a:bodyPr>
            <a:lstStyle/>
            <a:p>
              <a:r>
                <a:rPr lang="en-AU" sz="3000" dirty="0"/>
                <a:t>SAP Master Data Governance </a:t>
              </a:r>
            </a:p>
          </p:txBody>
        </p:sp>
        <p:sp>
          <p:nvSpPr>
            <p:cNvPr id="40" name="TextBox 39">
              <a:extLst>
                <a:ext uri="{FF2B5EF4-FFF2-40B4-BE49-F238E27FC236}">
                  <a16:creationId xmlns:a16="http://schemas.microsoft.com/office/drawing/2014/main" id="{02892115-1E11-E883-5C01-46D0A23A2DC9}"/>
                </a:ext>
              </a:extLst>
            </p:cNvPr>
            <p:cNvSpPr txBox="1"/>
            <p:nvPr/>
          </p:nvSpPr>
          <p:spPr>
            <a:xfrm>
              <a:off x="7627620" y="6969072"/>
              <a:ext cx="6120000" cy="720000"/>
            </a:xfrm>
            <a:prstGeom prst="rect">
              <a:avLst/>
            </a:prstGeom>
            <a:noFill/>
          </p:spPr>
          <p:txBody>
            <a:bodyPr wrap="square">
              <a:spAutoFit/>
            </a:bodyPr>
            <a:lstStyle/>
            <a:p>
              <a:r>
                <a:rPr lang="en-AU" sz="3000" dirty="0"/>
                <a:t>Master Data Management (MDM)</a:t>
              </a:r>
            </a:p>
          </p:txBody>
        </p:sp>
      </p:grpSp>
      <p:grpSp>
        <p:nvGrpSpPr>
          <p:cNvPr id="50" name="Group 49">
            <a:extLst>
              <a:ext uri="{FF2B5EF4-FFF2-40B4-BE49-F238E27FC236}">
                <a16:creationId xmlns:a16="http://schemas.microsoft.com/office/drawing/2014/main" id="{D6A8EBE1-74CE-7E7B-D4B9-61D16320023F}"/>
              </a:ext>
            </a:extLst>
          </p:cNvPr>
          <p:cNvGrpSpPr/>
          <p:nvPr/>
        </p:nvGrpSpPr>
        <p:grpSpPr>
          <a:xfrm>
            <a:off x="972000" y="7803895"/>
            <a:ext cx="12775620" cy="720000"/>
            <a:chOff x="972000" y="7792111"/>
            <a:chExt cx="12775620" cy="720000"/>
          </a:xfrm>
        </p:grpSpPr>
        <p:sp>
          <p:nvSpPr>
            <p:cNvPr id="26" name="TextBox 25">
              <a:extLst>
                <a:ext uri="{FF2B5EF4-FFF2-40B4-BE49-F238E27FC236}">
                  <a16:creationId xmlns:a16="http://schemas.microsoft.com/office/drawing/2014/main" id="{84B43DD2-7D03-047D-06FE-A8966CC3DBDE}"/>
                </a:ext>
              </a:extLst>
            </p:cNvPr>
            <p:cNvSpPr txBox="1"/>
            <p:nvPr/>
          </p:nvSpPr>
          <p:spPr>
            <a:xfrm>
              <a:off x="972000" y="7792111"/>
              <a:ext cx="5400000" cy="720000"/>
            </a:xfrm>
            <a:prstGeom prst="rect">
              <a:avLst/>
            </a:prstGeom>
            <a:noFill/>
          </p:spPr>
          <p:txBody>
            <a:bodyPr wrap="square">
              <a:spAutoFit/>
            </a:bodyPr>
            <a:lstStyle/>
            <a:p>
              <a:r>
                <a:rPr lang="en-AU" sz="3000" dirty="0" err="1"/>
                <a:t>Profisee</a:t>
              </a:r>
              <a:r>
                <a:rPr lang="en-AU" sz="3000" dirty="0"/>
                <a:t> </a:t>
              </a:r>
            </a:p>
          </p:txBody>
        </p:sp>
        <p:sp>
          <p:nvSpPr>
            <p:cNvPr id="41" name="TextBox 40">
              <a:extLst>
                <a:ext uri="{FF2B5EF4-FFF2-40B4-BE49-F238E27FC236}">
                  <a16:creationId xmlns:a16="http://schemas.microsoft.com/office/drawing/2014/main" id="{BB8FB848-9D7F-8F6E-9DC4-7F95E27FB348}"/>
                </a:ext>
              </a:extLst>
            </p:cNvPr>
            <p:cNvSpPr txBox="1"/>
            <p:nvPr/>
          </p:nvSpPr>
          <p:spPr>
            <a:xfrm>
              <a:off x="7627620" y="7792111"/>
              <a:ext cx="6120000" cy="720000"/>
            </a:xfrm>
            <a:prstGeom prst="rect">
              <a:avLst/>
            </a:prstGeom>
            <a:noFill/>
          </p:spPr>
          <p:txBody>
            <a:bodyPr wrap="square">
              <a:spAutoFit/>
            </a:bodyPr>
            <a:lstStyle/>
            <a:p>
              <a:r>
                <a:rPr lang="en-AU" sz="3000" dirty="0"/>
                <a:t>Master Data Management (MDM)</a:t>
              </a:r>
            </a:p>
          </p:txBody>
        </p:sp>
      </p:grpSp>
    </p:spTree>
    <p:extLst>
      <p:ext uri="{BB962C8B-B14F-4D97-AF65-F5344CB8AC3E}">
        <p14:creationId xmlns:p14="http://schemas.microsoft.com/office/powerpoint/2010/main" val="50167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6819-BAD6-34AC-7420-F3C0953020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B1F6D9C-B82D-6C03-0560-F9E8A4A79EFE}"/>
              </a:ext>
            </a:extLst>
          </p:cNvPr>
          <p:cNvSpPr txBox="1"/>
          <p:nvPr/>
        </p:nvSpPr>
        <p:spPr>
          <a:xfrm>
            <a:off x="5211701" y="3966256"/>
            <a:ext cx="7864599" cy="2308324"/>
          </a:xfrm>
          <a:prstGeom prst="rect">
            <a:avLst/>
          </a:prstGeom>
          <a:noFill/>
        </p:spPr>
        <p:txBody>
          <a:bodyPr wrap="square" rtlCol="0">
            <a:spAutoFit/>
          </a:bodyPr>
          <a:lstStyle/>
          <a:p>
            <a:pPr algn="ctr"/>
            <a:r>
              <a:rPr lang="en-AU" sz="14400" dirty="0"/>
              <a:t>Resources</a:t>
            </a:r>
          </a:p>
        </p:txBody>
      </p:sp>
    </p:spTree>
    <p:extLst>
      <p:ext uri="{BB962C8B-B14F-4D97-AF65-F5344CB8AC3E}">
        <p14:creationId xmlns:p14="http://schemas.microsoft.com/office/powerpoint/2010/main" val="2454748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A3379-0786-9B27-D06F-B7E24FDFE1C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BA54F8-CE98-12FD-D5F8-1B0F56411D88}"/>
              </a:ext>
            </a:extLst>
          </p:cNvPr>
          <p:cNvSpPr txBox="1">
            <a:spLocks noGrp="1" noRot="1" noMove="1" noResize="1" noEditPoints="1" noAdjustHandles="1" noChangeArrowheads="1" noChangeShapeType="1"/>
          </p:cNvSpPr>
          <p:nvPr/>
        </p:nvSpPr>
        <p:spPr>
          <a:xfrm>
            <a:off x="4776803" y="74635"/>
            <a:ext cx="7864599" cy="1615827"/>
          </a:xfrm>
          <a:prstGeom prst="rect">
            <a:avLst/>
          </a:prstGeom>
          <a:noFill/>
        </p:spPr>
        <p:txBody>
          <a:bodyPr wrap="square" rtlCol="0">
            <a:spAutoFit/>
          </a:bodyPr>
          <a:lstStyle/>
          <a:p>
            <a:pPr algn="ctr"/>
            <a:r>
              <a:rPr lang="en-AU" sz="9900" dirty="0"/>
              <a:t>Responsible AI</a:t>
            </a:r>
          </a:p>
        </p:txBody>
      </p:sp>
      <p:sp>
        <p:nvSpPr>
          <p:cNvPr id="5" name="TextBox 4">
            <a:extLst>
              <a:ext uri="{FF2B5EF4-FFF2-40B4-BE49-F238E27FC236}">
                <a16:creationId xmlns:a16="http://schemas.microsoft.com/office/drawing/2014/main" id="{4F4CDAD1-E654-E656-8D5A-FDAFFA437824}"/>
              </a:ext>
            </a:extLst>
          </p:cNvPr>
          <p:cNvSpPr txBox="1">
            <a:spLocks noGrp="1" noRot="1" noMove="1" noResize="1" noEditPoints="1" noAdjustHandles="1" noChangeArrowheads="1" noChangeShapeType="1"/>
          </p:cNvSpPr>
          <p:nvPr/>
        </p:nvSpPr>
        <p:spPr>
          <a:xfrm>
            <a:off x="286936" y="2109977"/>
            <a:ext cx="1728440" cy="507831"/>
          </a:xfrm>
          <a:prstGeom prst="rect">
            <a:avLst/>
          </a:prstGeom>
          <a:noFill/>
        </p:spPr>
        <p:txBody>
          <a:bodyPr wrap="square">
            <a:spAutoFit/>
          </a:bodyPr>
          <a:lstStyle/>
          <a:p>
            <a:r>
              <a:rPr lang="en-AU" sz="2700" b="1" dirty="0">
                <a:solidFill>
                  <a:srgbClr val="0E1726"/>
                </a:solidFill>
                <a:latin typeface="Segoe UI Variable Display" pitchFamily="2" charset="0"/>
              </a:rPr>
              <a:t>Fairness</a:t>
            </a:r>
            <a:endParaRPr lang="en-AU" sz="2700" dirty="0"/>
          </a:p>
        </p:txBody>
      </p:sp>
      <p:sp>
        <p:nvSpPr>
          <p:cNvPr id="9" name="TextBox 8">
            <a:extLst>
              <a:ext uri="{FF2B5EF4-FFF2-40B4-BE49-F238E27FC236}">
                <a16:creationId xmlns:a16="http://schemas.microsoft.com/office/drawing/2014/main" id="{6F35B849-286B-C3C2-D46C-839404E899DA}"/>
              </a:ext>
            </a:extLst>
          </p:cNvPr>
          <p:cNvSpPr txBox="1">
            <a:spLocks noGrp="1" noRot="1" noMove="1" noResize="1" noEditPoints="1" noAdjustHandles="1" noChangeArrowheads="1" noChangeShapeType="1"/>
          </p:cNvSpPr>
          <p:nvPr/>
        </p:nvSpPr>
        <p:spPr>
          <a:xfrm>
            <a:off x="286935" y="3539672"/>
            <a:ext cx="2419815" cy="507831"/>
          </a:xfrm>
          <a:prstGeom prst="rect">
            <a:avLst/>
          </a:prstGeom>
          <a:noFill/>
        </p:spPr>
        <p:txBody>
          <a:bodyPr wrap="square">
            <a:spAutoFit/>
          </a:bodyPr>
          <a:lstStyle/>
          <a:p>
            <a:r>
              <a:rPr lang="en-AU" sz="2700" b="1" dirty="0">
                <a:solidFill>
                  <a:schemeClr val="accent1"/>
                </a:solidFill>
                <a:latin typeface="Segoe UI Variable Display" pitchFamily="2" charset="0"/>
              </a:rPr>
              <a:t>Inclusiveness</a:t>
            </a:r>
            <a:endParaRPr lang="en-AU" sz="2700" dirty="0">
              <a:solidFill>
                <a:schemeClr val="accent1"/>
              </a:solidFill>
            </a:endParaRPr>
          </a:p>
        </p:txBody>
      </p:sp>
      <p:sp>
        <p:nvSpPr>
          <p:cNvPr id="11" name="TextBox 10">
            <a:extLst>
              <a:ext uri="{FF2B5EF4-FFF2-40B4-BE49-F238E27FC236}">
                <a16:creationId xmlns:a16="http://schemas.microsoft.com/office/drawing/2014/main" id="{B3C5F6DB-451B-3A20-8A14-1D336A5872B2}"/>
              </a:ext>
            </a:extLst>
          </p:cNvPr>
          <p:cNvSpPr txBox="1">
            <a:spLocks noGrp="1" noRot="1" noMove="1" noResize="1" noEditPoints="1" noAdjustHandles="1" noChangeArrowheads="1" noChangeShapeType="1"/>
          </p:cNvSpPr>
          <p:nvPr/>
        </p:nvSpPr>
        <p:spPr>
          <a:xfrm>
            <a:off x="286935" y="5040282"/>
            <a:ext cx="3679902" cy="502702"/>
          </a:xfrm>
          <a:prstGeom prst="rect">
            <a:avLst/>
          </a:prstGeom>
          <a:noFill/>
        </p:spPr>
        <p:txBody>
          <a:bodyPr wrap="square">
            <a:spAutoFit/>
          </a:bodyPr>
          <a:lstStyle/>
          <a:p>
            <a:pPr>
              <a:lnSpc>
                <a:spcPts val="3150"/>
              </a:lnSpc>
            </a:pPr>
            <a:r>
              <a:rPr lang="en-AU" sz="2700" b="1" dirty="0">
                <a:solidFill>
                  <a:srgbClr val="0E1726"/>
                </a:solidFill>
                <a:latin typeface="Segoe UI Variable Display" pitchFamily="2" charset="0"/>
              </a:rPr>
              <a:t>Reliability and safety</a:t>
            </a:r>
            <a:endParaRPr lang="en-AU" sz="2700" dirty="0">
              <a:solidFill>
                <a:srgbClr val="0E1726"/>
              </a:solidFill>
              <a:latin typeface="Segoe UI Variable Display" pitchFamily="2" charset="0"/>
            </a:endParaRPr>
          </a:p>
        </p:txBody>
      </p:sp>
      <p:sp>
        <p:nvSpPr>
          <p:cNvPr id="13" name="TextBox 12">
            <a:extLst>
              <a:ext uri="{FF2B5EF4-FFF2-40B4-BE49-F238E27FC236}">
                <a16:creationId xmlns:a16="http://schemas.microsoft.com/office/drawing/2014/main" id="{CB59D848-6576-D9C7-86A3-291B062C2A83}"/>
              </a:ext>
            </a:extLst>
          </p:cNvPr>
          <p:cNvSpPr txBox="1">
            <a:spLocks noGrp="1" noRot="1" noMove="1" noResize="1" noEditPoints="1" noAdjustHandles="1" noChangeArrowheads="1" noChangeShapeType="1"/>
          </p:cNvSpPr>
          <p:nvPr/>
        </p:nvSpPr>
        <p:spPr>
          <a:xfrm>
            <a:off x="286935" y="6519674"/>
            <a:ext cx="3679902" cy="502702"/>
          </a:xfrm>
          <a:prstGeom prst="rect">
            <a:avLst/>
          </a:prstGeom>
          <a:noFill/>
        </p:spPr>
        <p:txBody>
          <a:bodyPr wrap="square">
            <a:spAutoFit/>
          </a:bodyPr>
          <a:lstStyle/>
          <a:p>
            <a:pPr>
              <a:lnSpc>
                <a:spcPts val="3150"/>
              </a:lnSpc>
            </a:pPr>
            <a:r>
              <a:rPr lang="en-AU" sz="2700" b="1" dirty="0">
                <a:solidFill>
                  <a:schemeClr val="accent1"/>
                </a:solidFill>
                <a:latin typeface="Segoe UI Variable Display" pitchFamily="2" charset="0"/>
              </a:rPr>
              <a:t>Privacy and security</a:t>
            </a:r>
            <a:endParaRPr lang="en-AU" sz="2700" dirty="0">
              <a:solidFill>
                <a:schemeClr val="accent1"/>
              </a:solidFill>
              <a:latin typeface="Segoe UI Variable Display" pitchFamily="2" charset="0"/>
            </a:endParaRPr>
          </a:p>
        </p:txBody>
      </p:sp>
      <p:sp>
        <p:nvSpPr>
          <p:cNvPr id="15" name="TextBox 14">
            <a:extLst>
              <a:ext uri="{FF2B5EF4-FFF2-40B4-BE49-F238E27FC236}">
                <a16:creationId xmlns:a16="http://schemas.microsoft.com/office/drawing/2014/main" id="{E8A7DC43-C9F9-96DC-4CDD-4CC3589BB113}"/>
              </a:ext>
            </a:extLst>
          </p:cNvPr>
          <p:cNvSpPr txBox="1">
            <a:spLocks noGrp="1" noRot="1" noMove="1" noResize="1" noEditPoints="1" noAdjustHandles="1" noChangeArrowheads="1" noChangeShapeType="1"/>
          </p:cNvSpPr>
          <p:nvPr/>
        </p:nvSpPr>
        <p:spPr>
          <a:xfrm>
            <a:off x="286935" y="7801500"/>
            <a:ext cx="2709747" cy="507831"/>
          </a:xfrm>
          <a:prstGeom prst="rect">
            <a:avLst/>
          </a:prstGeom>
          <a:noFill/>
        </p:spPr>
        <p:txBody>
          <a:bodyPr wrap="square">
            <a:spAutoFit/>
          </a:bodyPr>
          <a:lstStyle/>
          <a:p>
            <a:r>
              <a:rPr lang="en-AU" sz="2700" b="1" dirty="0">
                <a:solidFill>
                  <a:srgbClr val="0E1726"/>
                </a:solidFill>
                <a:latin typeface="Segoe UI Variable Display" pitchFamily="2" charset="0"/>
              </a:rPr>
              <a:t>Accountability</a:t>
            </a:r>
            <a:endParaRPr lang="en-AU" sz="2700" dirty="0"/>
          </a:p>
        </p:txBody>
      </p:sp>
      <p:sp>
        <p:nvSpPr>
          <p:cNvPr id="17" name="TextBox 16">
            <a:extLst>
              <a:ext uri="{FF2B5EF4-FFF2-40B4-BE49-F238E27FC236}">
                <a16:creationId xmlns:a16="http://schemas.microsoft.com/office/drawing/2014/main" id="{8840E694-9F32-6969-DE38-8E212E40B571}"/>
              </a:ext>
            </a:extLst>
          </p:cNvPr>
          <p:cNvSpPr txBox="1">
            <a:spLocks noGrp="1" noRot="1" noMove="1" noResize="1" noEditPoints="1" noAdjustHandles="1" noChangeArrowheads="1" noChangeShapeType="1"/>
          </p:cNvSpPr>
          <p:nvPr/>
        </p:nvSpPr>
        <p:spPr>
          <a:xfrm>
            <a:off x="286936" y="8679371"/>
            <a:ext cx="2509025" cy="507831"/>
          </a:xfrm>
          <a:prstGeom prst="rect">
            <a:avLst/>
          </a:prstGeom>
          <a:noFill/>
        </p:spPr>
        <p:txBody>
          <a:bodyPr wrap="square">
            <a:spAutoFit/>
          </a:bodyPr>
          <a:lstStyle/>
          <a:p>
            <a:r>
              <a:rPr lang="en-AU" sz="2700" b="1" dirty="0">
                <a:solidFill>
                  <a:schemeClr val="accent1"/>
                </a:solidFill>
                <a:latin typeface="Segoe UI Variable Display" pitchFamily="2" charset="0"/>
              </a:rPr>
              <a:t>Transparency</a:t>
            </a:r>
            <a:endParaRPr lang="en-AU" sz="2700" dirty="0">
              <a:solidFill>
                <a:schemeClr val="accent1"/>
              </a:solidFill>
            </a:endParaRPr>
          </a:p>
        </p:txBody>
      </p:sp>
      <p:sp>
        <p:nvSpPr>
          <p:cNvPr id="19" name="TextBox 18">
            <a:extLst>
              <a:ext uri="{FF2B5EF4-FFF2-40B4-BE49-F238E27FC236}">
                <a16:creationId xmlns:a16="http://schemas.microsoft.com/office/drawing/2014/main" id="{8EFC2257-7653-5650-08CF-157657BFE345}"/>
              </a:ext>
            </a:extLst>
          </p:cNvPr>
          <p:cNvSpPr txBox="1">
            <a:spLocks noGrp="1" noRot="1" noMove="1" noResize="1" noEditPoints="1" noAdjustHandles="1" noChangeArrowheads="1" noChangeShapeType="1"/>
          </p:cNvSpPr>
          <p:nvPr/>
        </p:nvSpPr>
        <p:spPr>
          <a:xfrm>
            <a:off x="4088417" y="2038724"/>
            <a:ext cx="14199584" cy="1338828"/>
          </a:xfrm>
          <a:prstGeom prst="rect">
            <a:avLst/>
          </a:prstGeom>
          <a:noFill/>
        </p:spPr>
        <p:txBody>
          <a:bodyPr wrap="square">
            <a:spAutoFit/>
          </a:bodyPr>
          <a:lstStyle/>
          <a:p>
            <a:r>
              <a:rPr lang="en-US" sz="2700" b="1" dirty="0">
                <a:solidFill>
                  <a:srgbClr val="17253D"/>
                </a:solidFill>
                <a:latin typeface="Segoe UI Variable Text" pitchFamily="2" charset="0"/>
              </a:rPr>
              <a:t>AI systems should treat all people fairly.</a:t>
            </a:r>
            <a:br>
              <a:rPr lang="en-US" sz="2700" b="1" dirty="0"/>
            </a:br>
            <a:r>
              <a:rPr lang="en-US" sz="2700" b="1" dirty="0">
                <a:solidFill>
                  <a:srgbClr val="17253D"/>
                </a:solidFill>
                <a:latin typeface="Segoe UI Variable Text" pitchFamily="2" charset="0"/>
              </a:rPr>
              <a:t>How might an AI system allocate opportunities, resources, and information in ways that are fair to the humans who use it?</a:t>
            </a:r>
            <a:endParaRPr lang="en-AU" sz="2700" b="1" dirty="0"/>
          </a:p>
        </p:txBody>
      </p:sp>
      <p:sp>
        <p:nvSpPr>
          <p:cNvPr id="21" name="TextBox 20">
            <a:extLst>
              <a:ext uri="{FF2B5EF4-FFF2-40B4-BE49-F238E27FC236}">
                <a16:creationId xmlns:a16="http://schemas.microsoft.com/office/drawing/2014/main" id="{AFF11AD5-7E15-446E-A44F-71ACDEA864D1}"/>
              </a:ext>
            </a:extLst>
          </p:cNvPr>
          <p:cNvSpPr txBox="1">
            <a:spLocks noGrp="1" noRot="1" noMove="1" noResize="1" noEditPoints="1" noAdjustHandles="1" noChangeArrowheads="1" noChangeShapeType="1"/>
          </p:cNvSpPr>
          <p:nvPr/>
        </p:nvSpPr>
        <p:spPr>
          <a:xfrm>
            <a:off x="4088417" y="3533052"/>
            <a:ext cx="13359161" cy="1338828"/>
          </a:xfrm>
          <a:prstGeom prst="rect">
            <a:avLst/>
          </a:prstGeom>
          <a:noFill/>
        </p:spPr>
        <p:txBody>
          <a:bodyPr wrap="square">
            <a:spAutoFit/>
          </a:bodyPr>
          <a:lstStyle/>
          <a:p>
            <a:pPr algn="l">
              <a:buNone/>
            </a:pPr>
            <a:r>
              <a:rPr lang="en-US" sz="2700" b="1" dirty="0">
                <a:solidFill>
                  <a:schemeClr val="accent1"/>
                </a:solidFill>
                <a:latin typeface="Segoe UI Variable Text" pitchFamily="2" charset="0"/>
              </a:rPr>
              <a:t>AI systems should empower everyone and engage all people, regardless of their backgrounds.</a:t>
            </a:r>
          </a:p>
          <a:p>
            <a:pPr algn="l">
              <a:buNone/>
            </a:pPr>
            <a:r>
              <a:rPr lang="en-US" sz="2700" b="1" dirty="0">
                <a:solidFill>
                  <a:schemeClr val="accent1"/>
                </a:solidFill>
                <a:latin typeface="Segoe UI Variable Text" pitchFamily="2" charset="0"/>
              </a:rPr>
              <a:t>How might a system be designed to be inclusive for people of all abilities?</a:t>
            </a:r>
          </a:p>
        </p:txBody>
      </p:sp>
      <p:sp>
        <p:nvSpPr>
          <p:cNvPr id="23" name="TextBox 22">
            <a:extLst>
              <a:ext uri="{FF2B5EF4-FFF2-40B4-BE49-F238E27FC236}">
                <a16:creationId xmlns:a16="http://schemas.microsoft.com/office/drawing/2014/main" id="{CBD75C14-18B6-050A-62B0-E0C9A2B6FC4E}"/>
              </a:ext>
            </a:extLst>
          </p:cNvPr>
          <p:cNvSpPr txBox="1">
            <a:spLocks noGrp="1" noRot="1" noMove="1" noResize="1" noEditPoints="1" noAdjustHandles="1" noChangeArrowheads="1" noChangeShapeType="1"/>
          </p:cNvSpPr>
          <p:nvPr/>
        </p:nvSpPr>
        <p:spPr>
          <a:xfrm>
            <a:off x="4088417" y="5027381"/>
            <a:ext cx="13459521" cy="1338828"/>
          </a:xfrm>
          <a:prstGeom prst="rect">
            <a:avLst/>
          </a:prstGeom>
          <a:noFill/>
        </p:spPr>
        <p:txBody>
          <a:bodyPr wrap="square">
            <a:spAutoFit/>
          </a:bodyPr>
          <a:lstStyle/>
          <a:p>
            <a:r>
              <a:rPr lang="en-US" sz="2700" b="1" dirty="0">
                <a:solidFill>
                  <a:srgbClr val="17253D"/>
                </a:solidFill>
                <a:latin typeface="Segoe UI Variable Text" pitchFamily="2" charset="0"/>
              </a:rPr>
              <a:t>AI systems should perform reliably and safely.</a:t>
            </a:r>
            <a:br>
              <a:rPr lang="en-US" sz="2700" b="1" dirty="0"/>
            </a:br>
            <a:r>
              <a:rPr lang="en-US" sz="2700" b="1" dirty="0">
                <a:solidFill>
                  <a:srgbClr val="17253D"/>
                </a:solidFill>
                <a:latin typeface="Segoe UI Variable Text" pitchFamily="2" charset="0"/>
              </a:rPr>
              <a:t>How might a system function well for people across different use conditions and contexts, including ones that it wasn’t originally intended for?</a:t>
            </a:r>
            <a:endParaRPr lang="en-AU" sz="2700" b="1" dirty="0"/>
          </a:p>
        </p:txBody>
      </p:sp>
      <p:sp>
        <p:nvSpPr>
          <p:cNvPr id="25" name="TextBox 24">
            <a:extLst>
              <a:ext uri="{FF2B5EF4-FFF2-40B4-BE49-F238E27FC236}">
                <a16:creationId xmlns:a16="http://schemas.microsoft.com/office/drawing/2014/main" id="{C806EE82-16FE-DD09-B937-780BC75E1F69}"/>
              </a:ext>
            </a:extLst>
          </p:cNvPr>
          <p:cNvSpPr txBox="1">
            <a:spLocks noGrp="1" noRot="1" noMove="1" noResize="1" noEditPoints="1" noAdjustHandles="1" noChangeArrowheads="1" noChangeShapeType="1"/>
          </p:cNvSpPr>
          <p:nvPr/>
        </p:nvSpPr>
        <p:spPr>
          <a:xfrm>
            <a:off x="4088417" y="6521709"/>
            <a:ext cx="12686003" cy="923330"/>
          </a:xfrm>
          <a:prstGeom prst="rect">
            <a:avLst/>
          </a:prstGeom>
          <a:noFill/>
        </p:spPr>
        <p:txBody>
          <a:bodyPr wrap="square">
            <a:spAutoFit/>
          </a:bodyPr>
          <a:lstStyle/>
          <a:p>
            <a:r>
              <a:rPr lang="en-US" sz="2700" b="1" dirty="0">
                <a:solidFill>
                  <a:schemeClr val="accent1"/>
                </a:solidFill>
                <a:latin typeface="Segoe UI Variable Text" pitchFamily="2" charset="0"/>
              </a:rPr>
              <a:t>AI systems should be secure and respect privacy.</a:t>
            </a:r>
            <a:br>
              <a:rPr lang="en-US" sz="2700" b="1" dirty="0">
                <a:solidFill>
                  <a:schemeClr val="accent1"/>
                </a:solidFill>
              </a:rPr>
            </a:br>
            <a:r>
              <a:rPr lang="en-US" sz="2700" b="1" dirty="0">
                <a:solidFill>
                  <a:schemeClr val="accent1"/>
                </a:solidFill>
                <a:latin typeface="Segoe UI Variable Text" pitchFamily="2" charset="0"/>
              </a:rPr>
              <a:t>How might a system be designed to support privacy and security?</a:t>
            </a:r>
            <a:endParaRPr lang="en-AU" sz="2700" b="1" dirty="0">
              <a:solidFill>
                <a:schemeClr val="accent1"/>
              </a:solidFill>
            </a:endParaRPr>
          </a:p>
        </p:txBody>
      </p:sp>
      <p:sp>
        <p:nvSpPr>
          <p:cNvPr id="27" name="TextBox 26">
            <a:extLst>
              <a:ext uri="{FF2B5EF4-FFF2-40B4-BE49-F238E27FC236}">
                <a16:creationId xmlns:a16="http://schemas.microsoft.com/office/drawing/2014/main" id="{BF221218-73E1-C7A6-060E-66F70AF34C79}"/>
              </a:ext>
            </a:extLst>
          </p:cNvPr>
          <p:cNvSpPr txBox="1">
            <a:spLocks noGrp="1" noRot="1" noMove="1" noResize="1" noEditPoints="1" noAdjustHandles="1" noChangeArrowheads="1" noChangeShapeType="1"/>
          </p:cNvSpPr>
          <p:nvPr/>
        </p:nvSpPr>
        <p:spPr>
          <a:xfrm>
            <a:off x="4088417" y="7600539"/>
            <a:ext cx="13236495" cy="923330"/>
          </a:xfrm>
          <a:prstGeom prst="rect">
            <a:avLst/>
          </a:prstGeom>
          <a:noFill/>
        </p:spPr>
        <p:txBody>
          <a:bodyPr wrap="square">
            <a:spAutoFit/>
          </a:bodyPr>
          <a:lstStyle/>
          <a:p>
            <a:pPr algn="l">
              <a:buNone/>
            </a:pPr>
            <a:r>
              <a:rPr lang="en-US" sz="2700" b="1" dirty="0">
                <a:solidFill>
                  <a:srgbClr val="17253D"/>
                </a:solidFill>
                <a:latin typeface="Segoe UI Variable Text" pitchFamily="2" charset="0"/>
              </a:rPr>
              <a:t>People should be accountable for AI systems.</a:t>
            </a:r>
          </a:p>
          <a:p>
            <a:pPr algn="l">
              <a:buNone/>
            </a:pPr>
            <a:r>
              <a:rPr lang="en-US" sz="2700" b="1" dirty="0">
                <a:solidFill>
                  <a:srgbClr val="17253D"/>
                </a:solidFill>
                <a:latin typeface="Segoe UI Variable Text" pitchFamily="2" charset="0"/>
              </a:rPr>
              <a:t>How can we create oversight so that humans can be accountable and in control?</a:t>
            </a:r>
          </a:p>
        </p:txBody>
      </p:sp>
      <p:sp>
        <p:nvSpPr>
          <p:cNvPr id="29" name="TextBox 28">
            <a:extLst>
              <a:ext uri="{FF2B5EF4-FFF2-40B4-BE49-F238E27FC236}">
                <a16:creationId xmlns:a16="http://schemas.microsoft.com/office/drawing/2014/main" id="{7D063F8A-B8F0-BD2E-9A21-DE15011103D9}"/>
              </a:ext>
            </a:extLst>
          </p:cNvPr>
          <p:cNvSpPr txBox="1">
            <a:spLocks noGrp="1" noRot="1" noMove="1" noResize="1" noEditPoints="1" noAdjustHandles="1" noChangeArrowheads="1" noChangeShapeType="1"/>
          </p:cNvSpPr>
          <p:nvPr/>
        </p:nvSpPr>
        <p:spPr>
          <a:xfrm>
            <a:off x="4088417" y="8679371"/>
            <a:ext cx="13738302" cy="923330"/>
          </a:xfrm>
          <a:prstGeom prst="rect">
            <a:avLst/>
          </a:prstGeom>
          <a:noFill/>
        </p:spPr>
        <p:txBody>
          <a:bodyPr wrap="square">
            <a:spAutoFit/>
          </a:bodyPr>
          <a:lstStyle/>
          <a:p>
            <a:r>
              <a:rPr lang="en-US" sz="2700" b="1" dirty="0">
                <a:solidFill>
                  <a:schemeClr val="accent1"/>
                </a:solidFill>
                <a:latin typeface="Segoe UI Variable Text" pitchFamily="2" charset="0"/>
              </a:rPr>
              <a:t>AI systems should be understandable.</a:t>
            </a:r>
            <a:br>
              <a:rPr lang="en-US" sz="2700" b="1" dirty="0">
                <a:solidFill>
                  <a:schemeClr val="accent1"/>
                </a:solidFill>
              </a:rPr>
            </a:br>
            <a:r>
              <a:rPr lang="en-US" sz="2700" b="1" dirty="0">
                <a:solidFill>
                  <a:schemeClr val="accent1"/>
                </a:solidFill>
                <a:latin typeface="Segoe UI Variable Text" pitchFamily="2" charset="0"/>
              </a:rPr>
              <a:t>How can we ensure that people correctly understand the capabilities of a system?</a:t>
            </a:r>
            <a:endParaRPr lang="en-AU" sz="2700" b="1" dirty="0">
              <a:solidFill>
                <a:schemeClr val="accent1"/>
              </a:solidFill>
            </a:endParaRPr>
          </a:p>
        </p:txBody>
      </p:sp>
      <p:sp>
        <p:nvSpPr>
          <p:cNvPr id="31" name="TextBox 30">
            <a:extLst>
              <a:ext uri="{FF2B5EF4-FFF2-40B4-BE49-F238E27FC236}">
                <a16:creationId xmlns:a16="http://schemas.microsoft.com/office/drawing/2014/main" id="{C8247C7D-697D-11BF-9284-DC8FF1AB22AF}"/>
              </a:ext>
            </a:extLst>
          </p:cNvPr>
          <p:cNvSpPr txBox="1">
            <a:spLocks noGrp="1" noRot="1" noMove="1" noResize="1" noEditPoints="1" noAdjustHandles="1" noChangeArrowheads="1" noChangeShapeType="1"/>
          </p:cNvSpPr>
          <p:nvPr/>
        </p:nvSpPr>
        <p:spPr>
          <a:xfrm>
            <a:off x="10423401" y="9628632"/>
            <a:ext cx="7864599" cy="507831"/>
          </a:xfrm>
          <a:prstGeom prst="rect">
            <a:avLst/>
          </a:prstGeom>
          <a:noFill/>
        </p:spPr>
        <p:txBody>
          <a:bodyPr wrap="square">
            <a:spAutoFit/>
          </a:bodyPr>
          <a:lstStyle/>
          <a:p>
            <a:r>
              <a:rPr lang="en-AU" sz="2700" dirty="0">
                <a:hlinkClick r:id="rId3"/>
              </a:rPr>
              <a:t>Responsible AI Principles and Approach | Microsoft AI</a:t>
            </a:r>
            <a:endParaRPr lang="en-AU" sz="2700" dirty="0"/>
          </a:p>
        </p:txBody>
      </p:sp>
    </p:spTree>
    <p:extLst>
      <p:ext uri="{BB962C8B-B14F-4D97-AF65-F5344CB8AC3E}">
        <p14:creationId xmlns:p14="http://schemas.microsoft.com/office/powerpoint/2010/main" val="24969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3" grpId="0"/>
      <p:bldP spid="15" grpId="0"/>
      <p:bldP spid="17" grpId="0"/>
      <p:bldP spid="19" grpId="0"/>
      <p:bldP spid="21" grpId="0"/>
      <p:bldP spid="23" grpId="0"/>
      <p:bldP spid="25" grpId="0"/>
      <p:bldP spid="27"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3F725-E123-849F-C767-AD8DD8C93C8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0EC5453-2A4A-B766-66BE-1FE84A0BFD9E}"/>
              </a:ext>
            </a:extLst>
          </p:cNvPr>
          <p:cNvSpPr txBox="1">
            <a:spLocks noGrp="1" noRot="1" noMove="1" noResize="1" noEditPoints="1" noAdjustHandles="1" noChangeArrowheads="1" noChangeShapeType="1"/>
          </p:cNvSpPr>
          <p:nvPr/>
        </p:nvSpPr>
        <p:spPr>
          <a:xfrm>
            <a:off x="2700938" y="74635"/>
            <a:ext cx="12886125" cy="1615827"/>
          </a:xfrm>
          <a:prstGeom prst="rect">
            <a:avLst/>
          </a:prstGeom>
          <a:noFill/>
        </p:spPr>
        <p:txBody>
          <a:bodyPr wrap="square" rtlCol="0">
            <a:spAutoFit/>
          </a:bodyPr>
          <a:lstStyle/>
          <a:p>
            <a:pPr algn="ctr"/>
            <a:r>
              <a:rPr lang="en-AU" sz="9900" dirty="0"/>
              <a:t>Data Privacy Regulations</a:t>
            </a:r>
          </a:p>
        </p:txBody>
      </p:sp>
      <p:sp>
        <p:nvSpPr>
          <p:cNvPr id="32" name="TextBox 31">
            <a:extLst>
              <a:ext uri="{FF2B5EF4-FFF2-40B4-BE49-F238E27FC236}">
                <a16:creationId xmlns:a16="http://schemas.microsoft.com/office/drawing/2014/main" id="{74C0778B-CAAA-2D50-F228-0423BE64B373}"/>
              </a:ext>
            </a:extLst>
          </p:cNvPr>
          <p:cNvSpPr txBox="1">
            <a:spLocks noGrp="1" noRot="1" noMove="1" noResize="1" noEditPoints="1" noAdjustHandles="1" noChangeArrowheads="1" noChangeShapeType="1"/>
          </p:cNvSpPr>
          <p:nvPr/>
        </p:nvSpPr>
        <p:spPr>
          <a:xfrm>
            <a:off x="854849" y="1928408"/>
            <a:ext cx="8077841" cy="1107996"/>
          </a:xfrm>
          <a:prstGeom prst="rect">
            <a:avLst/>
          </a:prstGeom>
          <a:noFill/>
        </p:spPr>
        <p:txBody>
          <a:bodyPr wrap="square" rtlCol="0">
            <a:spAutoFit/>
          </a:bodyPr>
          <a:lstStyle/>
          <a:p>
            <a:r>
              <a:rPr lang="en-AU" sz="6600" dirty="0"/>
              <a:t>Jurisdiction dependant</a:t>
            </a:r>
          </a:p>
        </p:txBody>
      </p:sp>
      <p:sp>
        <p:nvSpPr>
          <p:cNvPr id="33" name="TextBox 32">
            <a:extLst>
              <a:ext uri="{FF2B5EF4-FFF2-40B4-BE49-F238E27FC236}">
                <a16:creationId xmlns:a16="http://schemas.microsoft.com/office/drawing/2014/main" id="{4BDA79A3-F697-2A79-191F-43EFAB3325FD}"/>
              </a:ext>
            </a:extLst>
          </p:cNvPr>
          <p:cNvSpPr txBox="1">
            <a:spLocks noGrp="1" noRot="1" noMove="1" noResize="1" noEditPoints="1" noAdjustHandles="1" noChangeArrowheads="1" noChangeShapeType="1"/>
          </p:cNvSpPr>
          <p:nvPr/>
        </p:nvSpPr>
        <p:spPr>
          <a:xfrm>
            <a:off x="1590593" y="3082569"/>
            <a:ext cx="3480869" cy="830997"/>
          </a:xfrm>
          <a:prstGeom prst="rect">
            <a:avLst/>
          </a:prstGeom>
          <a:noFill/>
        </p:spPr>
        <p:txBody>
          <a:bodyPr wrap="square" rtlCol="0">
            <a:spAutoFit/>
          </a:bodyPr>
          <a:lstStyle/>
          <a:p>
            <a:r>
              <a:rPr lang="en-AU" sz="4800" dirty="0"/>
              <a:t>Geo Political</a:t>
            </a:r>
          </a:p>
        </p:txBody>
      </p:sp>
      <p:sp>
        <p:nvSpPr>
          <p:cNvPr id="34" name="TextBox 33">
            <a:extLst>
              <a:ext uri="{FF2B5EF4-FFF2-40B4-BE49-F238E27FC236}">
                <a16:creationId xmlns:a16="http://schemas.microsoft.com/office/drawing/2014/main" id="{6133D267-C4D2-8F18-08D6-FEE0E8E42285}"/>
              </a:ext>
            </a:extLst>
          </p:cNvPr>
          <p:cNvSpPr txBox="1">
            <a:spLocks noGrp="1" noRot="1" noMove="1" noResize="1" noEditPoints="1" noAdjustHandles="1" noChangeArrowheads="1" noChangeShapeType="1"/>
          </p:cNvSpPr>
          <p:nvPr/>
        </p:nvSpPr>
        <p:spPr>
          <a:xfrm>
            <a:off x="1590593" y="4662095"/>
            <a:ext cx="4644999" cy="830997"/>
          </a:xfrm>
          <a:prstGeom prst="rect">
            <a:avLst/>
          </a:prstGeom>
          <a:noFill/>
        </p:spPr>
        <p:txBody>
          <a:bodyPr wrap="square" rtlCol="0">
            <a:spAutoFit/>
          </a:bodyPr>
          <a:lstStyle/>
          <a:p>
            <a:r>
              <a:rPr lang="en-AU" sz="4800" dirty="0"/>
              <a:t>Country / Federal</a:t>
            </a:r>
          </a:p>
        </p:txBody>
      </p:sp>
      <p:sp>
        <p:nvSpPr>
          <p:cNvPr id="35" name="TextBox 34">
            <a:extLst>
              <a:ext uri="{FF2B5EF4-FFF2-40B4-BE49-F238E27FC236}">
                <a16:creationId xmlns:a16="http://schemas.microsoft.com/office/drawing/2014/main" id="{5E36BF37-8B56-C902-B354-B4C2AE72B26D}"/>
              </a:ext>
            </a:extLst>
          </p:cNvPr>
          <p:cNvSpPr txBox="1">
            <a:spLocks noGrp="1" noRot="1" noMove="1" noResize="1" noEditPoints="1" noAdjustHandles="1" noChangeArrowheads="1" noChangeShapeType="1"/>
          </p:cNvSpPr>
          <p:nvPr/>
        </p:nvSpPr>
        <p:spPr>
          <a:xfrm>
            <a:off x="1590593" y="5498024"/>
            <a:ext cx="1613648" cy="830997"/>
          </a:xfrm>
          <a:prstGeom prst="rect">
            <a:avLst/>
          </a:prstGeom>
          <a:noFill/>
        </p:spPr>
        <p:txBody>
          <a:bodyPr wrap="square" rtlCol="0">
            <a:spAutoFit/>
          </a:bodyPr>
          <a:lstStyle/>
          <a:p>
            <a:r>
              <a:rPr lang="en-AU" sz="4800" dirty="0"/>
              <a:t>State</a:t>
            </a:r>
          </a:p>
        </p:txBody>
      </p:sp>
      <p:sp>
        <p:nvSpPr>
          <p:cNvPr id="36" name="TextBox 35">
            <a:extLst>
              <a:ext uri="{FF2B5EF4-FFF2-40B4-BE49-F238E27FC236}">
                <a16:creationId xmlns:a16="http://schemas.microsoft.com/office/drawing/2014/main" id="{B2C18B42-B8AB-93CC-90D6-9CA10A0BE832}"/>
              </a:ext>
            </a:extLst>
          </p:cNvPr>
          <p:cNvSpPr txBox="1">
            <a:spLocks noGrp="1" noRot="1" noMove="1" noResize="1" noEditPoints="1" noAdjustHandles="1" noChangeArrowheads="1" noChangeShapeType="1"/>
          </p:cNvSpPr>
          <p:nvPr/>
        </p:nvSpPr>
        <p:spPr>
          <a:xfrm>
            <a:off x="1590593" y="7169882"/>
            <a:ext cx="3907332" cy="830997"/>
          </a:xfrm>
          <a:prstGeom prst="rect">
            <a:avLst/>
          </a:prstGeom>
          <a:noFill/>
        </p:spPr>
        <p:txBody>
          <a:bodyPr wrap="square" rtlCol="0">
            <a:spAutoFit/>
          </a:bodyPr>
          <a:lstStyle/>
          <a:p>
            <a:r>
              <a:rPr lang="en-AU" sz="4800" dirty="0"/>
              <a:t>Organisational</a:t>
            </a:r>
          </a:p>
        </p:txBody>
      </p:sp>
      <p:sp>
        <p:nvSpPr>
          <p:cNvPr id="37" name="TextBox 36">
            <a:extLst>
              <a:ext uri="{FF2B5EF4-FFF2-40B4-BE49-F238E27FC236}">
                <a16:creationId xmlns:a16="http://schemas.microsoft.com/office/drawing/2014/main" id="{DF4654E4-7C3F-AEF2-FB2C-FD6CAEA99E19}"/>
              </a:ext>
            </a:extLst>
          </p:cNvPr>
          <p:cNvSpPr txBox="1">
            <a:spLocks noGrp="1" noRot="1" noMove="1" noResize="1" noEditPoints="1" noAdjustHandles="1" noChangeArrowheads="1" noChangeShapeType="1"/>
          </p:cNvSpPr>
          <p:nvPr/>
        </p:nvSpPr>
        <p:spPr>
          <a:xfrm>
            <a:off x="2873705" y="3918499"/>
            <a:ext cx="3871536" cy="738664"/>
          </a:xfrm>
          <a:prstGeom prst="rect">
            <a:avLst/>
          </a:prstGeom>
          <a:noFill/>
        </p:spPr>
        <p:txBody>
          <a:bodyPr wrap="square" rtlCol="0">
            <a:spAutoFit/>
          </a:bodyPr>
          <a:lstStyle/>
          <a:p>
            <a:r>
              <a:rPr lang="en-AU" sz="4200" dirty="0"/>
              <a:t>European Union</a:t>
            </a:r>
          </a:p>
        </p:txBody>
      </p:sp>
      <p:sp>
        <p:nvSpPr>
          <p:cNvPr id="38" name="TextBox 37">
            <a:extLst>
              <a:ext uri="{FF2B5EF4-FFF2-40B4-BE49-F238E27FC236}">
                <a16:creationId xmlns:a16="http://schemas.microsoft.com/office/drawing/2014/main" id="{CC4E1D29-AF97-939E-503F-192F614673C8}"/>
              </a:ext>
            </a:extLst>
          </p:cNvPr>
          <p:cNvSpPr txBox="1">
            <a:spLocks noGrp="1" noRot="1" noMove="1" noResize="1" noEditPoints="1" noAdjustHandles="1" noChangeArrowheads="1" noChangeShapeType="1"/>
          </p:cNvSpPr>
          <p:nvPr/>
        </p:nvSpPr>
        <p:spPr>
          <a:xfrm>
            <a:off x="1590593" y="6333953"/>
            <a:ext cx="1613648" cy="830997"/>
          </a:xfrm>
          <a:prstGeom prst="rect">
            <a:avLst/>
          </a:prstGeom>
          <a:noFill/>
        </p:spPr>
        <p:txBody>
          <a:bodyPr wrap="square" rtlCol="0">
            <a:spAutoFit/>
          </a:bodyPr>
          <a:lstStyle/>
          <a:p>
            <a:r>
              <a:rPr lang="en-AU" sz="4800" dirty="0"/>
              <a:t>Local</a:t>
            </a:r>
          </a:p>
        </p:txBody>
      </p:sp>
      <p:sp>
        <p:nvSpPr>
          <p:cNvPr id="40" name="TextBox 39">
            <a:extLst>
              <a:ext uri="{FF2B5EF4-FFF2-40B4-BE49-F238E27FC236}">
                <a16:creationId xmlns:a16="http://schemas.microsoft.com/office/drawing/2014/main" id="{41922533-9AC0-D300-EE3E-5CACE34F5252}"/>
              </a:ext>
            </a:extLst>
          </p:cNvPr>
          <p:cNvSpPr txBox="1">
            <a:spLocks noGrp="1" noRot="1" noMove="1" noResize="1" noEditPoints="1" noAdjustHandles="1" noChangeArrowheads="1" noChangeShapeType="1"/>
          </p:cNvSpPr>
          <p:nvPr/>
        </p:nvSpPr>
        <p:spPr>
          <a:xfrm>
            <a:off x="7056055" y="4033915"/>
            <a:ext cx="9528683" cy="507831"/>
          </a:xfrm>
          <a:prstGeom prst="rect">
            <a:avLst/>
          </a:prstGeom>
          <a:noFill/>
        </p:spPr>
        <p:txBody>
          <a:bodyPr wrap="square">
            <a:spAutoFit/>
          </a:bodyPr>
          <a:lstStyle/>
          <a:p>
            <a:r>
              <a:rPr lang="en-US" sz="2700" dirty="0"/>
              <a:t>GDPR (General Data Protection Regulation)</a:t>
            </a:r>
            <a:endParaRPr lang="en-AU" sz="2700" dirty="0"/>
          </a:p>
        </p:txBody>
      </p:sp>
      <p:sp>
        <p:nvSpPr>
          <p:cNvPr id="42" name="TextBox 41">
            <a:extLst>
              <a:ext uri="{FF2B5EF4-FFF2-40B4-BE49-F238E27FC236}">
                <a16:creationId xmlns:a16="http://schemas.microsoft.com/office/drawing/2014/main" id="{17694562-A503-3F03-DD04-408EA5CE6D17}"/>
              </a:ext>
            </a:extLst>
          </p:cNvPr>
          <p:cNvSpPr txBox="1">
            <a:spLocks noGrp="1" noRot="1" noMove="1" noResize="1" noEditPoints="1" noAdjustHandles="1" noChangeArrowheads="1" noChangeShapeType="1"/>
          </p:cNvSpPr>
          <p:nvPr/>
        </p:nvSpPr>
        <p:spPr>
          <a:xfrm>
            <a:off x="7056054" y="4823676"/>
            <a:ext cx="9200643" cy="507831"/>
          </a:xfrm>
          <a:prstGeom prst="rect">
            <a:avLst/>
          </a:prstGeom>
          <a:noFill/>
        </p:spPr>
        <p:txBody>
          <a:bodyPr wrap="square">
            <a:spAutoFit/>
          </a:bodyPr>
          <a:lstStyle/>
          <a:p>
            <a:r>
              <a:rPr lang="en-US" sz="2700" dirty="0"/>
              <a:t>HIPAA (Health Insurance Portability and Accountability Act)</a:t>
            </a:r>
            <a:endParaRPr lang="en-AU" sz="2700" dirty="0"/>
          </a:p>
        </p:txBody>
      </p:sp>
      <p:sp>
        <p:nvSpPr>
          <p:cNvPr id="44" name="TextBox 43">
            <a:extLst>
              <a:ext uri="{FF2B5EF4-FFF2-40B4-BE49-F238E27FC236}">
                <a16:creationId xmlns:a16="http://schemas.microsoft.com/office/drawing/2014/main" id="{C4E43B8C-C22F-A542-A21F-032F3D09C2AE}"/>
              </a:ext>
            </a:extLst>
          </p:cNvPr>
          <p:cNvSpPr txBox="1">
            <a:spLocks noGrp="1" noRot="1" noMove="1" noResize="1" noEditPoints="1" noAdjustHandles="1" noChangeArrowheads="1" noChangeShapeType="1"/>
          </p:cNvSpPr>
          <p:nvPr/>
        </p:nvSpPr>
        <p:spPr>
          <a:xfrm>
            <a:off x="7056055" y="5659605"/>
            <a:ext cx="11018459" cy="507831"/>
          </a:xfrm>
          <a:prstGeom prst="rect">
            <a:avLst/>
          </a:prstGeom>
          <a:noFill/>
        </p:spPr>
        <p:txBody>
          <a:bodyPr wrap="square">
            <a:spAutoFit/>
          </a:bodyPr>
          <a:lstStyle/>
          <a:p>
            <a:r>
              <a:rPr lang="en-US" sz="2700" dirty="0"/>
              <a:t>CCPA/CPRA (California Consumer Privacy Act / California Privacy Rights Act) </a:t>
            </a:r>
            <a:endParaRPr lang="en-AU" sz="2700" dirty="0"/>
          </a:p>
        </p:txBody>
      </p:sp>
      <p:sp>
        <p:nvSpPr>
          <p:cNvPr id="45" name="TextBox 44">
            <a:extLst>
              <a:ext uri="{FF2B5EF4-FFF2-40B4-BE49-F238E27FC236}">
                <a16:creationId xmlns:a16="http://schemas.microsoft.com/office/drawing/2014/main" id="{09906B0C-BF97-650A-CD30-F309843940F8}"/>
              </a:ext>
            </a:extLst>
          </p:cNvPr>
          <p:cNvSpPr txBox="1">
            <a:spLocks noGrp="1" noRot="1" noMove="1" noResize="1" noEditPoints="1" noAdjustHandles="1" noChangeArrowheads="1" noChangeShapeType="1"/>
          </p:cNvSpPr>
          <p:nvPr/>
        </p:nvSpPr>
        <p:spPr>
          <a:xfrm>
            <a:off x="1590593" y="8005812"/>
            <a:ext cx="4427894" cy="830997"/>
          </a:xfrm>
          <a:prstGeom prst="rect">
            <a:avLst/>
          </a:prstGeom>
          <a:noFill/>
        </p:spPr>
        <p:txBody>
          <a:bodyPr wrap="square" rtlCol="0">
            <a:spAutoFit/>
          </a:bodyPr>
          <a:lstStyle/>
          <a:p>
            <a:r>
              <a:rPr lang="en-AU" sz="4800" dirty="0"/>
              <a:t>Industry Specific</a:t>
            </a:r>
          </a:p>
        </p:txBody>
      </p:sp>
      <p:sp>
        <p:nvSpPr>
          <p:cNvPr id="47" name="TextBox 46">
            <a:extLst>
              <a:ext uri="{FF2B5EF4-FFF2-40B4-BE49-F238E27FC236}">
                <a16:creationId xmlns:a16="http://schemas.microsoft.com/office/drawing/2014/main" id="{B52D2198-10D3-3BAE-039B-11A29A89E4B4}"/>
              </a:ext>
            </a:extLst>
          </p:cNvPr>
          <p:cNvSpPr txBox="1">
            <a:spLocks noGrp="1" noRot="1" noMove="1" noResize="1" noEditPoints="1" noAdjustHandles="1" noChangeArrowheads="1" noChangeShapeType="1"/>
          </p:cNvSpPr>
          <p:nvPr/>
        </p:nvSpPr>
        <p:spPr>
          <a:xfrm>
            <a:off x="7056054" y="8167392"/>
            <a:ext cx="9145971" cy="507831"/>
          </a:xfrm>
          <a:prstGeom prst="rect">
            <a:avLst/>
          </a:prstGeom>
          <a:noFill/>
        </p:spPr>
        <p:txBody>
          <a:bodyPr wrap="square">
            <a:spAutoFit/>
          </a:bodyPr>
          <a:lstStyle/>
          <a:p>
            <a:r>
              <a:rPr lang="en-US" sz="2700" dirty="0"/>
              <a:t>PCI DSS (Payment Card Industry Data Security Standard)</a:t>
            </a:r>
            <a:endParaRPr lang="en-AU" sz="2700" dirty="0"/>
          </a:p>
        </p:txBody>
      </p:sp>
      <p:sp>
        <p:nvSpPr>
          <p:cNvPr id="49" name="TextBox 48">
            <a:extLst>
              <a:ext uri="{FF2B5EF4-FFF2-40B4-BE49-F238E27FC236}">
                <a16:creationId xmlns:a16="http://schemas.microsoft.com/office/drawing/2014/main" id="{84E2BA2D-1974-70A2-9C27-FD1D5779358E}"/>
              </a:ext>
            </a:extLst>
          </p:cNvPr>
          <p:cNvSpPr txBox="1">
            <a:spLocks noGrp="1" noRot="1" noMove="1" noResize="1" noEditPoints="1" noAdjustHandles="1" noChangeArrowheads="1" noChangeShapeType="1"/>
          </p:cNvSpPr>
          <p:nvPr/>
        </p:nvSpPr>
        <p:spPr>
          <a:xfrm>
            <a:off x="7056054" y="8699201"/>
            <a:ext cx="9145971" cy="507831"/>
          </a:xfrm>
          <a:prstGeom prst="rect">
            <a:avLst/>
          </a:prstGeom>
          <a:noFill/>
        </p:spPr>
        <p:txBody>
          <a:bodyPr wrap="square">
            <a:spAutoFit/>
          </a:bodyPr>
          <a:lstStyle/>
          <a:p>
            <a:r>
              <a:rPr lang="en-AU" sz="2700" dirty="0"/>
              <a:t>SOX (Sarbanes-Oxley Act) </a:t>
            </a:r>
          </a:p>
        </p:txBody>
      </p:sp>
      <p:sp>
        <p:nvSpPr>
          <p:cNvPr id="51" name="TextBox 50">
            <a:extLst>
              <a:ext uri="{FF2B5EF4-FFF2-40B4-BE49-F238E27FC236}">
                <a16:creationId xmlns:a16="http://schemas.microsoft.com/office/drawing/2014/main" id="{6FE2F8EA-9FEE-8642-DA18-B4644377AFE6}"/>
              </a:ext>
            </a:extLst>
          </p:cNvPr>
          <p:cNvSpPr txBox="1">
            <a:spLocks noGrp="1" noRot="1" noMove="1" noResize="1" noEditPoints="1" noAdjustHandles="1" noChangeArrowheads="1" noChangeShapeType="1"/>
          </p:cNvSpPr>
          <p:nvPr/>
        </p:nvSpPr>
        <p:spPr>
          <a:xfrm>
            <a:off x="7056054" y="9231009"/>
            <a:ext cx="9144000" cy="507831"/>
          </a:xfrm>
          <a:prstGeom prst="rect">
            <a:avLst/>
          </a:prstGeom>
          <a:noFill/>
        </p:spPr>
        <p:txBody>
          <a:bodyPr wrap="square">
            <a:spAutoFit/>
          </a:bodyPr>
          <a:lstStyle/>
          <a:p>
            <a:r>
              <a:rPr lang="en-US" sz="2700" dirty="0"/>
              <a:t>FISMA (Federal Information Security Management Act)</a:t>
            </a:r>
            <a:endParaRPr lang="en-AU" sz="2700" dirty="0"/>
          </a:p>
        </p:txBody>
      </p:sp>
      <p:sp>
        <p:nvSpPr>
          <p:cNvPr id="53" name="TextBox 52">
            <a:extLst>
              <a:ext uri="{FF2B5EF4-FFF2-40B4-BE49-F238E27FC236}">
                <a16:creationId xmlns:a16="http://schemas.microsoft.com/office/drawing/2014/main" id="{94FA03DE-C92D-A1B9-8D40-2A9029B15174}"/>
              </a:ext>
            </a:extLst>
          </p:cNvPr>
          <p:cNvSpPr txBox="1">
            <a:spLocks noGrp="1" noRot="1" noMove="1" noResize="1" noEditPoints="1" noAdjustHandles="1" noChangeArrowheads="1" noChangeShapeType="1"/>
          </p:cNvSpPr>
          <p:nvPr/>
        </p:nvSpPr>
        <p:spPr>
          <a:xfrm>
            <a:off x="7056054" y="6495535"/>
            <a:ext cx="9144000" cy="507831"/>
          </a:xfrm>
          <a:prstGeom prst="rect">
            <a:avLst/>
          </a:prstGeom>
          <a:noFill/>
        </p:spPr>
        <p:txBody>
          <a:bodyPr wrap="square">
            <a:spAutoFit/>
          </a:bodyPr>
          <a:lstStyle/>
          <a:p>
            <a:r>
              <a:rPr lang="en-US" sz="2700" dirty="0"/>
              <a:t>Health Records Act 2001 (Victoria)</a:t>
            </a:r>
            <a:endParaRPr lang="en-AU" sz="2700" dirty="0"/>
          </a:p>
        </p:txBody>
      </p:sp>
      <p:sp>
        <p:nvSpPr>
          <p:cNvPr id="54" name="TextBox 53">
            <a:extLst>
              <a:ext uri="{FF2B5EF4-FFF2-40B4-BE49-F238E27FC236}">
                <a16:creationId xmlns:a16="http://schemas.microsoft.com/office/drawing/2014/main" id="{1B192F26-3529-F84B-7ED3-0D514606A3B6}"/>
              </a:ext>
            </a:extLst>
          </p:cNvPr>
          <p:cNvSpPr txBox="1">
            <a:spLocks noGrp="1" noRot="1" noMove="1" noResize="1" noEditPoints="1" noAdjustHandles="1" noChangeArrowheads="1" noChangeShapeType="1"/>
          </p:cNvSpPr>
          <p:nvPr/>
        </p:nvSpPr>
        <p:spPr>
          <a:xfrm>
            <a:off x="7056054" y="7331463"/>
            <a:ext cx="9144000" cy="507831"/>
          </a:xfrm>
          <a:prstGeom prst="rect">
            <a:avLst/>
          </a:prstGeom>
          <a:noFill/>
        </p:spPr>
        <p:txBody>
          <a:bodyPr wrap="square">
            <a:spAutoFit/>
          </a:bodyPr>
          <a:lstStyle/>
          <a:p>
            <a:r>
              <a:rPr lang="en-US" sz="2700" dirty="0"/>
              <a:t>Internal restrictions – </a:t>
            </a:r>
            <a:r>
              <a:rPr lang="en-US" sz="2700" dirty="0" err="1"/>
              <a:t>eg</a:t>
            </a:r>
            <a:r>
              <a:rPr lang="en-US" sz="2700" dirty="0"/>
              <a:t> Restricted / Confidential / Public</a:t>
            </a:r>
            <a:endParaRPr lang="en-AU" sz="2700" dirty="0"/>
          </a:p>
        </p:txBody>
      </p:sp>
    </p:spTree>
    <p:extLst>
      <p:ext uri="{BB962C8B-B14F-4D97-AF65-F5344CB8AC3E}">
        <p14:creationId xmlns:p14="http://schemas.microsoft.com/office/powerpoint/2010/main" val="293557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A190B-8EA2-4A32-C18F-68016D69359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FC3A69-3110-07C7-C48A-3FFFE2547E35}"/>
              </a:ext>
            </a:extLst>
          </p:cNvPr>
          <p:cNvSpPr txBox="1">
            <a:spLocks noGrp="1" noRot="1" noMove="1" noResize="1" noEditPoints="1" noAdjustHandles="1" noChangeArrowheads="1" noChangeShapeType="1"/>
          </p:cNvSpPr>
          <p:nvPr/>
        </p:nvSpPr>
        <p:spPr>
          <a:xfrm>
            <a:off x="847493" y="74634"/>
            <a:ext cx="16593015" cy="1477328"/>
          </a:xfrm>
          <a:prstGeom prst="rect">
            <a:avLst/>
          </a:prstGeom>
          <a:noFill/>
        </p:spPr>
        <p:txBody>
          <a:bodyPr wrap="square" rtlCol="0">
            <a:spAutoFit/>
          </a:bodyPr>
          <a:lstStyle/>
          <a:p>
            <a:pPr algn="ctr"/>
            <a:r>
              <a:rPr lang="en-AU" sz="9000" dirty="0"/>
              <a:t>Australian Privacy Principles (APPs)</a:t>
            </a:r>
          </a:p>
        </p:txBody>
      </p:sp>
      <p:sp>
        <p:nvSpPr>
          <p:cNvPr id="6" name="TextBox 5">
            <a:extLst>
              <a:ext uri="{FF2B5EF4-FFF2-40B4-BE49-F238E27FC236}">
                <a16:creationId xmlns:a16="http://schemas.microsoft.com/office/drawing/2014/main" id="{8AFD0406-5C04-B87E-3E55-03A11C5D4450}"/>
              </a:ext>
            </a:extLst>
          </p:cNvPr>
          <p:cNvSpPr txBox="1">
            <a:spLocks noGrp="1" noRot="1" noMove="1" noResize="1" noEditPoints="1" noAdjustHandles="1" noChangeArrowheads="1" noChangeShapeType="1"/>
          </p:cNvSpPr>
          <p:nvPr/>
        </p:nvSpPr>
        <p:spPr>
          <a:xfrm>
            <a:off x="397489" y="6122169"/>
            <a:ext cx="9630698" cy="507831"/>
          </a:xfrm>
          <a:prstGeom prst="rect">
            <a:avLst/>
          </a:prstGeom>
          <a:noFill/>
        </p:spPr>
        <p:txBody>
          <a:bodyPr wrap="square">
            <a:spAutoFit/>
          </a:bodyPr>
          <a:lstStyle/>
          <a:p>
            <a:r>
              <a:rPr lang="en-US" sz="2700" dirty="0"/>
              <a:t>APP 8 - Cross-border disclosure of personal information </a:t>
            </a:r>
          </a:p>
        </p:txBody>
      </p:sp>
      <p:sp>
        <p:nvSpPr>
          <p:cNvPr id="8" name="TextBox 7">
            <a:extLst>
              <a:ext uri="{FF2B5EF4-FFF2-40B4-BE49-F238E27FC236}">
                <a16:creationId xmlns:a16="http://schemas.microsoft.com/office/drawing/2014/main" id="{2F64B32C-2FFA-413B-015C-7DEF3CD44145}"/>
              </a:ext>
            </a:extLst>
          </p:cNvPr>
          <p:cNvSpPr txBox="1">
            <a:spLocks noGrp="1" noRot="1" noMove="1" noResize="1" noEditPoints="1" noAdjustHandles="1" noChangeArrowheads="1" noChangeShapeType="1"/>
          </p:cNvSpPr>
          <p:nvPr/>
        </p:nvSpPr>
        <p:spPr>
          <a:xfrm>
            <a:off x="397488" y="2442926"/>
            <a:ext cx="9144000" cy="507831"/>
          </a:xfrm>
          <a:prstGeom prst="rect">
            <a:avLst/>
          </a:prstGeom>
          <a:noFill/>
        </p:spPr>
        <p:txBody>
          <a:bodyPr wrap="square">
            <a:spAutoFit/>
          </a:bodyPr>
          <a:lstStyle/>
          <a:p>
            <a:r>
              <a:rPr lang="en-US" sz="2700" dirty="0"/>
              <a:t>APP 2 - Anonymity and pseudonymity </a:t>
            </a:r>
          </a:p>
        </p:txBody>
      </p:sp>
      <p:sp>
        <p:nvSpPr>
          <p:cNvPr id="10" name="TextBox 9">
            <a:extLst>
              <a:ext uri="{FF2B5EF4-FFF2-40B4-BE49-F238E27FC236}">
                <a16:creationId xmlns:a16="http://schemas.microsoft.com/office/drawing/2014/main" id="{58009CFB-B40C-54FA-26CE-5A32357478D8}"/>
              </a:ext>
            </a:extLst>
          </p:cNvPr>
          <p:cNvSpPr txBox="1">
            <a:spLocks noGrp="1" noRot="1" noMove="1" noResize="1" noEditPoints="1" noAdjustHandles="1" noChangeArrowheads="1" noChangeShapeType="1"/>
          </p:cNvSpPr>
          <p:nvPr/>
        </p:nvSpPr>
        <p:spPr>
          <a:xfrm>
            <a:off x="397488" y="3056133"/>
            <a:ext cx="9144000" cy="507831"/>
          </a:xfrm>
          <a:prstGeom prst="rect">
            <a:avLst/>
          </a:prstGeom>
          <a:noFill/>
        </p:spPr>
        <p:txBody>
          <a:bodyPr wrap="square">
            <a:spAutoFit/>
          </a:bodyPr>
          <a:lstStyle/>
          <a:p>
            <a:r>
              <a:rPr lang="en-US" sz="2700" dirty="0"/>
              <a:t>APP 3 - Collection of solicited personal information </a:t>
            </a:r>
          </a:p>
        </p:txBody>
      </p:sp>
      <p:sp>
        <p:nvSpPr>
          <p:cNvPr id="12" name="TextBox 11">
            <a:extLst>
              <a:ext uri="{FF2B5EF4-FFF2-40B4-BE49-F238E27FC236}">
                <a16:creationId xmlns:a16="http://schemas.microsoft.com/office/drawing/2014/main" id="{5B8FE117-9FFB-ABAE-4E89-A8A4532CF19E}"/>
              </a:ext>
            </a:extLst>
          </p:cNvPr>
          <p:cNvSpPr txBox="1">
            <a:spLocks noGrp="1" noRot="1" noMove="1" noResize="1" noEditPoints="1" noAdjustHandles="1" noChangeArrowheads="1" noChangeShapeType="1"/>
          </p:cNvSpPr>
          <p:nvPr/>
        </p:nvSpPr>
        <p:spPr>
          <a:xfrm>
            <a:off x="397488" y="3669341"/>
            <a:ext cx="9144000" cy="507831"/>
          </a:xfrm>
          <a:prstGeom prst="rect">
            <a:avLst/>
          </a:prstGeom>
          <a:noFill/>
        </p:spPr>
        <p:txBody>
          <a:bodyPr wrap="square">
            <a:spAutoFit/>
          </a:bodyPr>
          <a:lstStyle/>
          <a:p>
            <a:r>
              <a:rPr lang="en-US" sz="2700" dirty="0"/>
              <a:t>APP 4 - Dealing with unsolicited personal information </a:t>
            </a:r>
          </a:p>
        </p:txBody>
      </p:sp>
      <p:sp>
        <p:nvSpPr>
          <p:cNvPr id="14" name="TextBox 13">
            <a:extLst>
              <a:ext uri="{FF2B5EF4-FFF2-40B4-BE49-F238E27FC236}">
                <a16:creationId xmlns:a16="http://schemas.microsoft.com/office/drawing/2014/main" id="{32D751F8-4179-7295-DE8A-EF6E5327ABF1}"/>
              </a:ext>
            </a:extLst>
          </p:cNvPr>
          <p:cNvSpPr txBox="1">
            <a:spLocks noGrp="1" noRot="1" noMove="1" noResize="1" noEditPoints="1" noAdjustHandles="1" noChangeArrowheads="1" noChangeShapeType="1"/>
          </p:cNvSpPr>
          <p:nvPr/>
        </p:nvSpPr>
        <p:spPr>
          <a:xfrm>
            <a:off x="397488" y="4282548"/>
            <a:ext cx="9144000" cy="507831"/>
          </a:xfrm>
          <a:prstGeom prst="rect">
            <a:avLst/>
          </a:prstGeom>
          <a:noFill/>
        </p:spPr>
        <p:txBody>
          <a:bodyPr wrap="square">
            <a:spAutoFit/>
          </a:bodyPr>
          <a:lstStyle/>
          <a:p>
            <a:r>
              <a:rPr lang="en-US" sz="2700" dirty="0"/>
              <a:t>APP 5 - Notification of the collection of personal information </a:t>
            </a:r>
          </a:p>
        </p:txBody>
      </p:sp>
      <p:sp>
        <p:nvSpPr>
          <p:cNvPr id="18" name="TextBox 17">
            <a:extLst>
              <a:ext uri="{FF2B5EF4-FFF2-40B4-BE49-F238E27FC236}">
                <a16:creationId xmlns:a16="http://schemas.microsoft.com/office/drawing/2014/main" id="{E96DC237-F46E-5C1B-DBB4-BB6116204DC0}"/>
              </a:ext>
            </a:extLst>
          </p:cNvPr>
          <p:cNvSpPr txBox="1">
            <a:spLocks noGrp="1" noRot="1" noMove="1" noResize="1" noEditPoints="1" noAdjustHandles="1" noChangeArrowheads="1" noChangeShapeType="1"/>
          </p:cNvSpPr>
          <p:nvPr/>
        </p:nvSpPr>
        <p:spPr>
          <a:xfrm>
            <a:off x="397488" y="4895756"/>
            <a:ext cx="9144000" cy="507831"/>
          </a:xfrm>
          <a:prstGeom prst="rect">
            <a:avLst/>
          </a:prstGeom>
          <a:noFill/>
        </p:spPr>
        <p:txBody>
          <a:bodyPr wrap="square">
            <a:spAutoFit/>
          </a:bodyPr>
          <a:lstStyle/>
          <a:p>
            <a:r>
              <a:rPr lang="en-US" sz="2700" dirty="0"/>
              <a:t>APP 6 - Use or disclosure of personal information </a:t>
            </a:r>
          </a:p>
        </p:txBody>
      </p:sp>
      <p:sp>
        <p:nvSpPr>
          <p:cNvPr id="20" name="TextBox 19">
            <a:extLst>
              <a:ext uri="{FF2B5EF4-FFF2-40B4-BE49-F238E27FC236}">
                <a16:creationId xmlns:a16="http://schemas.microsoft.com/office/drawing/2014/main" id="{14372D1D-90E6-4D16-9A4F-1F4851FF34D8}"/>
              </a:ext>
            </a:extLst>
          </p:cNvPr>
          <p:cNvSpPr txBox="1">
            <a:spLocks noGrp="1" noRot="1" noMove="1" noResize="1" noEditPoints="1" noAdjustHandles="1" noChangeArrowheads="1" noChangeShapeType="1"/>
          </p:cNvSpPr>
          <p:nvPr/>
        </p:nvSpPr>
        <p:spPr>
          <a:xfrm>
            <a:off x="397488" y="5508963"/>
            <a:ext cx="4439265" cy="507831"/>
          </a:xfrm>
          <a:prstGeom prst="rect">
            <a:avLst/>
          </a:prstGeom>
          <a:noFill/>
        </p:spPr>
        <p:txBody>
          <a:bodyPr wrap="square">
            <a:spAutoFit/>
          </a:bodyPr>
          <a:lstStyle/>
          <a:p>
            <a:r>
              <a:rPr lang="en-US" sz="2700" dirty="0"/>
              <a:t>APP 7 - Direct marketing </a:t>
            </a:r>
          </a:p>
        </p:txBody>
      </p:sp>
      <p:sp>
        <p:nvSpPr>
          <p:cNvPr id="22" name="TextBox 21">
            <a:extLst>
              <a:ext uri="{FF2B5EF4-FFF2-40B4-BE49-F238E27FC236}">
                <a16:creationId xmlns:a16="http://schemas.microsoft.com/office/drawing/2014/main" id="{4CBC06D7-3A62-E91C-E92D-0EED7A35A51F}"/>
              </a:ext>
            </a:extLst>
          </p:cNvPr>
          <p:cNvSpPr txBox="1">
            <a:spLocks noGrp="1" noRot="1" noMove="1" noResize="1" noEditPoints="1" noAdjustHandles="1" noChangeArrowheads="1" noChangeShapeType="1"/>
          </p:cNvSpPr>
          <p:nvPr/>
        </p:nvSpPr>
        <p:spPr>
          <a:xfrm>
            <a:off x="397489" y="6781544"/>
            <a:ext cx="10191137" cy="507831"/>
          </a:xfrm>
          <a:prstGeom prst="rect">
            <a:avLst/>
          </a:prstGeom>
          <a:noFill/>
        </p:spPr>
        <p:txBody>
          <a:bodyPr wrap="square">
            <a:spAutoFit/>
          </a:bodyPr>
          <a:lstStyle/>
          <a:p>
            <a:r>
              <a:rPr lang="en-US" sz="2700" dirty="0"/>
              <a:t>APP 9 - Adoption, use or disclosure of government related identifiers </a:t>
            </a:r>
          </a:p>
        </p:txBody>
      </p:sp>
      <p:sp>
        <p:nvSpPr>
          <p:cNvPr id="24" name="TextBox 23">
            <a:extLst>
              <a:ext uri="{FF2B5EF4-FFF2-40B4-BE49-F238E27FC236}">
                <a16:creationId xmlns:a16="http://schemas.microsoft.com/office/drawing/2014/main" id="{18A15331-5A1B-3484-7684-8B663B05D7B9}"/>
              </a:ext>
            </a:extLst>
          </p:cNvPr>
          <p:cNvSpPr txBox="1">
            <a:spLocks noGrp="1" noRot="1" noMove="1" noResize="1" noEditPoints="1" noAdjustHandles="1" noChangeArrowheads="1" noChangeShapeType="1"/>
          </p:cNvSpPr>
          <p:nvPr/>
        </p:nvSpPr>
        <p:spPr>
          <a:xfrm>
            <a:off x="397488" y="7394752"/>
            <a:ext cx="9144000" cy="507831"/>
          </a:xfrm>
          <a:prstGeom prst="rect">
            <a:avLst/>
          </a:prstGeom>
          <a:noFill/>
        </p:spPr>
        <p:txBody>
          <a:bodyPr wrap="square">
            <a:spAutoFit/>
          </a:bodyPr>
          <a:lstStyle/>
          <a:p>
            <a:r>
              <a:rPr lang="en-US" sz="2700" dirty="0"/>
              <a:t>APP 10 - Quality of personal information </a:t>
            </a:r>
          </a:p>
        </p:txBody>
      </p:sp>
      <p:sp>
        <p:nvSpPr>
          <p:cNvPr id="26" name="TextBox 25">
            <a:extLst>
              <a:ext uri="{FF2B5EF4-FFF2-40B4-BE49-F238E27FC236}">
                <a16:creationId xmlns:a16="http://schemas.microsoft.com/office/drawing/2014/main" id="{EDD4DDDF-60B6-2F40-7B6C-90B914E5F716}"/>
              </a:ext>
            </a:extLst>
          </p:cNvPr>
          <p:cNvSpPr txBox="1">
            <a:spLocks noGrp="1" noRot="1" noMove="1" noResize="1" noEditPoints="1" noAdjustHandles="1" noChangeArrowheads="1" noChangeShapeType="1"/>
          </p:cNvSpPr>
          <p:nvPr/>
        </p:nvSpPr>
        <p:spPr>
          <a:xfrm>
            <a:off x="397488" y="8007959"/>
            <a:ext cx="9144000" cy="507831"/>
          </a:xfrm>
          <a:prstGeom prst="rect">
            <a:avLst/>
          </a:prstGeom>
          <a:noFill/>
        </p:spPr>
        <p:txBody>
          <a:bodyPr wrap="square">
            <a:spAutoFit/>
          </a:bodyPr>
          <a:lstStyle/>
          <a:p>
            <a:r>
              <a:rPr lang="en-US" sz="2700" dirty="0"/>
              <a:t>APP 11 - Security of personal information </a:t>
            </a:r>
          </a:p>
        </p:txBody>
      </p:sp>
      <p:sp>
        <p:nvSpPr>
          <p:cNvPr id="28" name="TextBox 27">
            <a:extLst>
              <a:ext uri="{FF2B5EF4-FFF2-40B4-BE49-F238E27FC236}">
                <a16:creationId xmlns:a16="http://schemas.microsoft.com/office/drawing/2014/main" id="{B68EA396-B338-A883-18F4-E6DE361D7475}"/>
              </a:ext>
            </a:extLst>
          </p:cNvPr>
          <p:cNvSpPr txBox="1">
            <a:spLocks noGrp="1" noRot="1" noMove="1" noResize="1" noEditPoints="1" noAdjustHandles="1" noChangeArrowheads="1" noChangeShapeType="1"/>
          </p:cNvSpPr>
          <p:nvPr/>
        </p:nvSpPr>
        <p:spPr>
          <a:xfrm>
            <a:off x="397488" y="8621167"/>
            <a:ext cx="9144000" cy="507831"/>
          </a:xfrm>
          <a:prstGeom prst="rect">
            <a:avLst/>
          </a:prstGeom>
          <a:noFill/>
        </p:spPr>
        <p:txBody>
          <a:bodyPr wrap="square">
            <a:spAutoFit/>
          </a:bodyPr>
          <a:lstStyle/>
          <a:p>
            <a:r>
              <a:rPr lang="en-US" sz="2700" dirty="0"/>
              <a:t>APP 12 - Access to personal information </a:t>
            </a:r>
          </a:p>
        </p:txBody>
      </p:sp>
      <p:sp>
        <p:nvSpPr>
          <p:cNvPr id="30" name="TextBox 29">
            <a:extLst>
              <a:ext uri="{FF2B5EF4-FFF2-40B4-BE49-F238E27FC236}">
                <a16:creationId xmlns:a16="http://schemas.microsoft.com/office/drawing/2014/main" id="{7126179C-076E-2F78-236C-2DAA9AACD991}"/>
              </a:ext>
            </a:extLst>
          </p:cNvPr>
          <p:cNvSpPr txBox="1">
            <a:spLocks noGrp="1" noRot="1" noMove="1" noResize="1" noEditPoints="1" noAdjustHandles="1" noChangeArrowheads="1" noChangeShapeType="1"/>
          </p:cNvSpPr>
          <p:nvPr/>
        </p:nvSpPr>
        <p:spPr>
          <a:xfrm>
            <a:off x="397488" y="9234366"/>
            <a:ext cx="9144000" cy="507831"/>
          </a:xfrm>
          <a:prstGeom prst="rect">
            <a:avLst/>
          </a:prstGeom>
          <a:noFill/>
        </p:spPr>
        <p:txBody>
          <a:bodyPr wrap="square">
            <a:spAutoFit/>
          </a:bodyPr>
          <a:lstStyle/>
          <a:p>
            <a:r>
              <a:rPr lang="en-US" sz="2700" dirty="0"/>
              <a:t>APP 13 - Correction of personal information</a:t>
            </a:r>
            <a:endParaRPr lang="en-AU" sz="2700" dirty="0"/>
          </a:p>
        </p:txBody>
      </p:sp>
      <p:sp>
        <p:nvSpPr>
          <p:cNvPr id="39" name="TextBox 38">
            <a:extLst>
              <a:ext uri="{FF2B5EF4-FFF2-40B4-BE49-F238E27FC236}">
                <a16:creationId xmlns:a16="http://schemas.microsoft.com/office/drawing/2014/main" id="{04D5A595-03CB-22CB-3588-B484EC33715F}"/>
              </a:ext>
            </a:extLst>
          </p:cNvPr>
          <p:cNvSpPr txBox="1">
            <a:spLocks noGrp="1" noRot="1" noMove="1" noResize="1" noEditPoints="1" noAdjustHandles="1" noChangeArrowheads="1" noChangeShapeType="1"/>
          </p:cNvSpPr>
          <p:nvPr/>
        </p:nvSpPr>
        <p:spPr>
          <a:xfrm>
            <a:off x="397488" y="1829718"/>
            <a:ext cx="9801921" cy="507831"/>
          </a:xfrm>
          <a:prstGeom prst="rect">
            <a:avLst/>
          </a:prstGeom>
          <a:noFill/>
        </p:spPr>
        <p:txBody>
          <a:bodyPr wrap="square">
            <a:spAutoFit/>
          </a:bodyPr>
          <a:lstStyle/>
          <a:p>
            <a:r>
              <a:rPr lang="en-US" sz="2700" dirty="0"/>
              <a:t>APP 1 - Open and transparent management of personal information</a:t>
            </a:r>
            <a:endParaRPr lang="en-AU" sz="2700" dirty="0"/>
          </a:p>
        </p:txBody>
      </p:sp>
    </p:spTree>
    <p:extLst>
      <p:ext uri="{BB962C8B-B14F-4D97-AF65-F5344CB8AC3E}">
        <p14:creationId xmlns:p14="http://schemas.microsoft.com/office/powerpoint/2010/main" val="35680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8" grpId="0"/>
      <p:bldP spid="20" grpId="0"/>
      <p:bldP spid="22" grpId="0"/>
      <p:bldP spid="24" grpId="0"/>
      <p:bldP spid="26" grpId="0"/>
      <p:bldP spid="28" grpId="0"/>
      <p:bldP spid="30"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942544-6276-3690-850F-032D54BF3770}"/>
              </a:ext>
            </a:extLst>
          </p:cNvPr>
          <p:cNvSpPr txBox="1">
            <a:spLocks noGrp="1" noRot="1" noMove="1" noResize="1" noEditPoints="1" noAdjustHandles="1" noChangeArrowheads="1" noChangeShapeType="1"/>
          </p:cNvSpPr>
          <p:nvPr/>
        </p:nvSpPr>
        <p:spPr>
          <a:xfrm>
            <a:off x="5211701" y="41045"/>
            <a:ext cx="7864599" cy="2308324"/>
          </a:xfrm>
          <a:prstGeom prst="rect">
            <a:avLst/>
          </a:prstGeom>
          <a:noFill/>
        </p:spPr>
        <p:txBody>
          <a:bodyPr wrap="square" rtlCol="0">
            <a:spAutoFit/>
          </a:bodyPr>
          <a:lstStyle/>
          <a:p>
            <a:pPr algn="ctr"/>
            <a:r>
              <a:rPr lang="en-AU" sz="14400" dirty="0"/>
              <a:t>Resources</a:t>
            </a:r>
          </a:p>
        </p:txBody>
      </p:sp>
      <p:sp>
        <p:nvSpPr>
          <p:cNvPr id="4" name="TextBox 3">
            <a:extLst>
              <a:ext uri="{FF2B5EF4-FFF2-40B4-BE49-F238E27FC236}">
                <a16:creationId xmlns:a16="http://schemas.microsoft.com/office/drawing/2014/main" id="{3311AF74-6A6C-E173-9B16-77690D2B1B86}"/>
              </a:ext>
            </a:extLst>
          </p:cNvPr>
          <p:cNvSpPr txBox="1">
            <a:spLocks noGrp="1" noRot="1" noMove="1" noResize="1" noEditPoints="1" noAdjustHandles="1" noChangeArrowheads="1" noChangeShapeType="1"/>
          </p:cNvSpPr>
          <p:nvPr/>
        </p:nvSpPr>
        <p:spPr>
          <a:xfrm>
            <a:off x="323385" y="2827889"/>
            <a:ext cx="9144000" cy="507831"/>
          </a:xfrm>
          <a:prstGeom prst="rect">
            <a:avLst/>
          </a:prstGeom>
          <a:noFill/>
        </p:spPr>
        <p:txBody>
          <a:bodyPr wrap="square">
            <a:spAutoFit/>
          </a:bodyPr>
          <a:lstStyle/>
          <a:p>
            <a:r>
              <a:rPr lang="en-AU" sz="2700" dirty="0">
                <a:hlinkClick r:id="rId2"/>
              </a:rPr>
              <a:t>Responsible AI Principles and Approach | Microsoft AI</a:t>
            </a:r>
            <a:endParaRPr lang="en-AU" sz="2700" dirty="0"/>
          </a:p>
        </p:txBody>
      </p:sp>
      <p:sp>
        <p:nvSpPr>
          <p:cNvPr id="6" name="TextBox 5">
            <a:extLst>
              <a:ext uri="{FF2B5EF4-FFF2-40B4-BE49-F238E27FC236}">
                <a16:creationId xmlns:a16="http://schemas.microsoft.com/office/drawing/2014/main" id="{F624DF9A-256B-E3B3-FD8B-55332B8E9EB8}"/>
              </a:ext>
            </a:extLst>
          </p:cNvPr>
          <p:cNvSpPr txBox="1">
            <a:spLocks noGrp="1" noRot="1" noMove="1" noResize="1" noEditPoints="1" noAdjustHandles="1" noChangeArrowheads="1" noChangeShapeType="1"/>
          </p:cNvSpPr>
          <p:nvPr/>
        </p:nvSpPr>
        <p:spPr>
          <a:xfrm>
            <a:off x="323385" y="3568919"/>
            <a:ext cx="9144000" cy="507831"/>
          </a:xfrm>
          <a:prstGeom prst="rect">
            <a:avLst/>
          </a:prstGeom>
          <a:noFill/>
        </p:spPr>
        <p:txBody>
          <a:bodyPr wrap="square">
            <a:spAutoFit/>
          </a:bodyPr>
          <a:lstStyle/>
          <a:p>
            <a:r>
              <a:rPr lang="en-US" sz="2700" dirty="0">
                <a:hlinkClick r:id="rId3"/>
              </a:rPr>
              <a:t>General Data Protection Regulation (GDPR) – Legal Text</a:t>
            </a:r>
            <a:endParaRPr lang="en-AU" sz="2700" dirty="0"/>
          </a:p>
        </p:txBody>
      </p:sp>
      <p:sp>
        <p:nvSpPr>
          <p:cNvPr id="8" name="TextBox 7">
            <a:extLst>
              <a:ext uri="{FF2B5EF4-FFF2-40B4-BE49-F238E27FC236}">
                <a16:creationId xmlns:a16="http://schemas.microsoft.com/office/drawing/2014/main" id="{643F4F33-875D-BCD6-CB2D-A1808FEF2026}"/>
              </a:ext>
            </a:extLst>
          </p:cNvPr>
          <p:cNvSpPr txBox="1">
            <a:spLocks noGrp="1" noRot="1" noMove="1" noResize="1" noEditPoints="1" noAdjustHandles="1" noChangeArrowheads="1" noChangeShapeType="1"/>
          </p:cNvSpPr>
          <p:nvPr/>
        </p:nvSpPr>
        <p:spPr>
          <a:xfrm>
            <a:off x="323386" y="4309949"/>
            <a:ext cx="5426564" cy="507831"/>
          </a:xfrm>
          <a:prstGeom prst="rect">
            <a:avLst/>
          </a:prstGeom>
          <a:noFill/>
        </p:spPr>
        <p:txBody>
          <a:bodyPr wrap="square">
            <a:spAutoFit/>
          </a:bodyPr>
          <a:lstStyle/>
          <a:p>
            <a:r>
              <a:rPr lang="en-AU" sz="2700" dirty="0">
                <a:hlinkClick r:id="rId4"/>
              </a:rPr>
              <a:t>Australian Privacy Principles | OAIC</a:t>
            </a:r>
            <a:endParaRPr lang="en-AU" sz="2700" dirty="0"/>
          </a:p>
        </p:txBody>
      </p:sp>
      <p:sp>
        <p:nvSpPr>
          <p:cNvPr id="12" name="TextBox 11">
            <a:extLst>
              <a:ext uri="{FF2B5EF4-FFF2-40B4-BE49-F238E27FC236}">
                <a16:creationId xmlns:a16="http://schemas.microsoft.com/office/drawing/2014/main" id="{D2EF3D0D-631A-22EE-D96F-1562223F0668}"/>
              </a:ext>
            </a:extLst>
          </p:cNvPr>
          <p:cNvSpPr txBox="1">
            <a:spLocks noGrp="1" noRot="1" noMove="1" noResize="1" noEditPoints="1" noAdjustHandles="1" noChangeArrowheads="1" noChangeShapeType="1"/>
          </p:cNvSpPr>
          <p:nvPr/>
        </p:nvSpPr>
        <p:spPr>
          <a:xfrm>
            <a:off x="323385" y="5050979"/>
            <a:ext cx="9144000" cy="507831"/>
          </a:xfrm>
          <a:prstGeom prst="rect">
            <a:avLst/>
          </a:prstGeom>
          <a:noFill/>
        </p:spPr>
        <p:txBody>
          <a:bodyPr wrap="square">
            <a:spAutoFit/>
          </a:bodyPr>
          <a:lstStyle/>
          <a:p>
            <a:r>
              <a:rPr lang="en-AU" sz="2700" dirty="0">
                <a:hlinkClick r:id="rId5"/>
              </a:rPr>
              <a:t>Home - DAMA International®</a:t>
            </a:r>
            <a:endParaRPr lang="en-AU" sz="2700" dirty="0"/>
          </a:p>
        </p:txBody>
      </p:sp>
      <p:sp>
        <p:nvSpPr>
          <p:cNvPr id="14" name="TextBox 13">
            <a:extLst>
              <a:ext uri="{FF2B5EF4-FFF2-40B4-BE49-F238E27FC236}">
                <a16:creationId xmlns:a16="http://schemas.microsoft.com/office/drawing/2014/main" id="{3C9F2B1A-283D-53B3-7859-0AFC6CF6AFC7}"/>
              </a:ext>
            </a:extLst>
          </p:cNvPr>
          <p:cNvSpPr txBox="1">
            <a:spLocks noGrp="1" noRot="1" noMove="1" noResize="1" noEditPoints="1" noAdjustHandles="1" noChangeArrowheads="1" noChangeShapeType="1"/>
          </p:cNvSpPr>
          <p:nvPr/>
        </p:nvSpPr>
        <p:spPr>
          <a:xfrm>
            <a:off x="323385" y="5792009"/>
            <a:ext cx="9144000" cy="507831"/>
          </a:xfrm>
          <a:prstGeom prst="rect">
            <a:avLst/>
          </a:prstGeom>
          <a:noFill/>
        </p:spPr>
        <p:txBody>
          <a:bodyPr wrap="square">
            <a:spAutoFit/>
          </a:bodyPr>
          <a:lstStyle/>
          <a:p>
            <a:r>
              <a:rPr lang="en-AU" sz="2700">
                <a:hlinkClick r:id="rId6"/>
              </a:rPr>
              <a:t>DAMA Australia</a:t>
            </a:r>
            <a:endParaRPr lang="en-AU" sz="2700" dirty="0"/>
          </a:p>
        </p:txBody>
      </p:sp>
      <p:sp>
        <p:nvSpPr>
          <p:cNvPr id="16" name="TextBox 15">
            <a:extLst>
              <a:ext uri="{FF2B5EF4-FFF2-40B4-BE49-F238E27FC236}">
                <a16:creationId xmlns:a16="http://schemas.microsoft.com/office/drawing/2014/main" id="{F8C345A4-5C33-52AA-4CB2-BCAB574A0B16}"/>
              </a:ext>
            </a:extLst>
          </p:cNvPr>
          <p:cNvSpPr txBox="1">
            <a:spLocks noGrp="1" noRot="1" noMove="1" noResize="1" noEditPoints="1" noAdjustHandles="1" noChangeArrowheads="1" noChangeShapeType="1"/>
          </p:cNvSpPr>
          <p:nvPr/>
        </p:nvSpPr>
        <p:spPr>
          <a:xfrm>
            <a:off x="323385" y="6533039"/>
            <a:ext cx="9144000" cy="507831"/>
          </a:xfrm>
          <a:prstGeom prst="rect">
            <a:avLst/>
          </a:prstGeom>
          <a:noFill/>
        </p:spPr>
        <p:txBody>
          <a:bodyPr wrap="square">
            <a:spAutoFit/>
          </a:bodyPr>
          <a:lstStyle/>
          <a:p>
            <a:r>
              <a:rPr lang="en-US" sz="2700" dirty="0">
                <a:hlinkClick r:id="rId7"/>
              </a:rPr>
              <a:t>What is governance? - Governance Institute of Australia</a:t>
            </a:r>
            <a:endParaRPr lang="en-AU" sz="2700" dirty="0"/>
          </a:p>
        </p:txBody>
      </p:sp>
      <p:sp>
        <p:nvSpPr>
          <p:cNvPr id="18" name="TextBox 17">
            <a:extLst>
              <a:ext uri="{FF2B5EF4-FFF2-40B4-BE49-F238E27FC236}">
                <a16:creationId xmlns:a16="http://schemas.microsoft.com/office/drawing/2014/main" id="{7D406D7A-E45B-896D-1E43-0A82D21DF28D}"/>
              </a:ext>
            </a:extLst>
          </p:cNvPr>
          <p:cNvSpPr txBox="1">
            <a:spLocks noGrp="1" noRot="1" noMove="1" noResize="1" noEditPoints="1" noAdjustHandles="1" noChangeArrowheads="1" noChangeShapeType="1"/>
          </p:cNvSpPr>
          <p:nvPr/>
        </p:nvSpPr>
        <p:spPr>
          <a:xfrm>
            <a:off x="323385" y="7274069"/>
            <a:ext cx="9144000" cy="507831"/>
          </a:xfrm>
          <a:prstGeom prst="rect">
            <a:avLst/>
          </a:prstGeom>
          <a:noFill/>
        </p:spPr>
        <p:txBody>
          <a:bodyPr wrap="square">
            <a:spAutoFit/>
          </a:bodyPr>
          <a:lstStyle/>
          <a:p>
            <a:r>
              <a:rPr lang="en-US" sz="2700" dirty="0">
                <a:hlinkClick r:id="rId8"/>
              </a:rPr>
              <a:t>Data Governance Principles and Practices - AUSCERT</a:t>
            </a:r>
            <a:endParaRPr lang="en-AU" sz="2700" dirty="0"/>
          </a:p>
        </p:txBody>
      </p:sp>
      <p:sp>
        <p:nvSpPr>
          <p:cNvPr id="20" name="TextBox 19">
            <a:extLst>
              <a:ext uri="{FF2B5EF4-FFF2-40B4-BE49-F238E27FC236}">
                <a16:creationId xmlns:a16="http://schemas.microsoft.com/office/drawing/2014/main" id="{10F1F357-BC18-0366-B71A-3CADCC59DC8A}"/>
              </a:ext>
            </a:extLst>
          </p:cNvPr>
          <p:cNvSpPr txBox="1">
            <a:spLocks noGrp="1" noRot="1" noMove="1" noResize="1" noEditPoints="1" noAdjustHandles="1" noChangeArrowheads="1" noChangeShapeType="1"/>
          </p:cNvSpPr>
          <p:nvPr/>
        </p:nvSpPr>
        <p:spPr>
          <a:xfrm>
            <a:off x="323385" y="8015099"/>
            <a:ext cx="9144000" cy="507831"/>
          </a:xfrm>
          <a:prstGeom prst="rect">
            <a:avLst/>
          </a:prstGeom>
          <a:noFill/>
        </p:spPr>
        <p:txBody>
          <a:bodyPr wrap="square">
            <a:spAutoFit/>
          </a:bodyPr>
          <a:lstStyle/>
          <a:p>
            <a:r>
              <a:rPr lang="en-AU" sz="2700" dirty="0">
                <a:hlinkClick r:id="rId9"/>
              </a:rPr>
              <a:t>Home | Data Governance Australia</a:t>
            </a:r>
            <a:endParaRPr lang="en-AU" sz="2700" dirty="0"/>
          </a:p>
        </p:txBody>
      </p:sp>
      <p:sp>
        <p:nvSpPr>
          <p:cNvPr id="24" name="TextBox 23">
            <a:extLst>
              <a:ext uri="{FF2B5EF4-FFF2-40B4-BE49-F238E27FC236}">
                <a16:creationId xmlns:a16="http://schemas.microsoft.com/office/drawing/2014/main" id="{637D44FC-A5F2-A62D-D8A3-E9053AA64E36}"/>
              </a:ext>
            </a:extLst>
          </p:cNvPr>
          <p:cNvSpPr txBox="1">
            <a:spLocks noGrp="1" noRot="1" noMove="1" noResize="1" noEditPoints="1" noAdjustHandles="1" noChangeArrowheads="1" noChangeShapeType="1"/>
          </p:cNvSpPr>
          <p:nvPr/>
        </p:nvSpPr>
        <p:spPr>
          <a:xfrm>
            <a:off x="323385" y="8756129"/>
            <a:ext cx="9144000" cy="507831"/>
          </a:xfrm>
          <a:prstGeom prst="rect">
            <a:avLst/>
          </a:prstGeom>
          <a:noFill/>
        </p:spPr>
        <p:txBody>
          <a:bodyPr wrap="square">
            <a:spAutoFit/>
          </a:bodyPr>
          <a:lstStyle/>
          <a:p>
            <a:r>
              <a:rPr lang="en-US" sz="2700" dirty="0">
                <a:hlinkClick r:id="rId10"/>
              </a:rPr>
              <a:t>Unified governance for data and AI | Collibra</a:t>
            </a:r>
            <a:endParaRPr lang="en-AU" sz="2700" dirty="0"/>
          </a:p>
        </p:txBody>
      </p:sp>
      <p:sp>
        <p:nvSpPr>
          <p:cNvPr id="26" name="TextBox 25">
            <a:extLst>
              <a:ext uri="{FF2B5EF4-FFF2-40B4-BE49-F238E27FC236}">
                <a16:creationId xmlns:a16="http://schemas.microsoft.com/office/drawing/2014/main" id="{A005EA2E-6725-A68F-2AE1-636CC90BEB9A}"/>
              </a:ext>
            </a:extLst>
          </p:cNvPr>
          <p:cNvSpPr txBox="1">
            <a:spLocks noGrp="1" noRot="1" noMove="1" noResize="1" noEditPoints="1" noAdjustHandles="1" noChangeArrowheads="1" noChangeShapeType="1"/>
          </p:cNvSpPr>
          <p:nvPr/>
        </p:nvSpPr>
        <p:spPr>
          <a:xfrm>
            <a:off x="323385" y="2086859"/>
            <a:ext cx="9144000" cy="507831"/>
          </a:xfrm>
          <a:prstGeom prst="rect">
            <a:avLst/>
          </a:prstGeom>
          <a:noFill/>
        </p:spPr>
        <p:txBody>
          <a:bodyPr wrap="square">
            <a:spAutoFit/>
          </a:bodyPr>
          <a:lstStyle/>
          <a:p>
            <a:r>
              <a:rPr lang="en-US" sz="2700" dirty="0">
                <a:hlinkClick r:id="rId11"/>
              </a:rPr>
              <a:t>Learn about Microsoft Purview | Microsoft Learn</a:t>
            </a:r>
            <a:endParaRPr lang="en-AU" sz="2700" dirty="0"/>
          </a:p>
        </p:txBody>
      </p:sp>
      <p:sp>
        <p:nvSpPr>
          <p:cNvPr id="28" name="TextBox 27">
            <a:extLst>
              <a:ext uri="{FF2B5EF4-FFF2-40B4-BE49-F238E27FC236}">
                <a16:creationId xmlns:a16="http://schemas.microsoft.com/office/drawing/2014/main" id="{EF6C64CD-C361-5F84-1CDF-4CDAB4AFE808}"/>
              </a:ext>
            </a:extLst>
          </p:cNvPr>
          <p:cNvSpPr txBox="1">
            <a:spLocks noGrp="1" noRot="1" noMove="1" noResize="1" noEditPoints="1" noAdjustHandles="1" noChangeArrowheads="1" noChangeShapeType="1"/>
          </p:cNvSpPr>
          <p:nvPr/>
        </p:nvSpPr>
        <p:spPr>
          <a:xfrm>
            <a:off x="323385" y="9497165"/>
            <a:ext cx="9144000" cy="507831"/>
          </a:xfrm>
          <a:prstGeom prst="rect">
            <a:avLst/>
          </a:prstGeom>
          <a:noFill/>
        </p:spPr>
        <p:txBody>
          <a:bodyPr wrap="square">
            <a:spAutoFit/>
          </a:bodyPr>
          <a:lstStyle/>
          <a:p>
            <a:r>
              <a:rPr lang="en-US" sz="2700" dirty="0">
                <a:hlinkClick r:id="rId12"/>
              </a:rPr>
              <a:t>What is Unity Catalog? | Databricks on AWS</a:t>
            </a:r>
            <a:endParaRPr lang="en-AU" sz="2700" dirty="0"/>
          </a:p>
        </p:txBody>
      </p:sp>
    </p:spTree>
    <p:extLst>
      <p:ext uri="{BB962C8B-B14F-4D97-AF65-F5344CB8AC3E}">
        <p14:creationId xmlns:p14="http://schemas.microsoft.com/office/powerpoint/2010/main" val="3883318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8CDE7-998C-BDA8-F8CC-6313F59435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06E922-2936-E595-8417-B6D900F8B605}"/>
              </a:ext>
            </a:extLst>
          </p:cNvPr>
          <p:cNvSpPr txBox="1">
            <a:spLocks noGrp="1" noRot="1" noMove="1" noResize="1" noEditPoints="1" noAdjustHandles="1" noChangeArrowheads="1" noChangeShapeType="1"/>
          </p:cNvSpPr>
          <p:nvPr/>
        </p:nvSpPr>
        <p:spPr>
          <a:xfrm>
            <a:off x="5211701" y="41045"/>
            <a:ext cx="7864599" cy="2308324"/>
          </a:xfrm>
          <a:prstGeom prst="rect">
            <a:avLst/>
          </a:prstGeom>
          <a:noFill/>
        </p:spPr>
        <p:txBody>
          <a:bodyPr wrap="square" rtlCol="0">
            <a:spAutoFit/>
          </a:bodyPr>
          <a:lstStyle/>
          <a:p>
            <a:pPr algn="ctr"/>
            <a:r>
              <a:rPr lang="en-AU" sz="14400" dirty="0"/>
              <a:t>Resources</a:t>
            </a:r>
          </a:p>
        </p:txBody>
      </p:sp>
      <p:sp>
        <p:nvSpPr>
          <p:cNvPr id="5" name="TextBox 4">
            <a:extLst>
              <a:ext uri="{FF2B5EF4-FFF2-40B4-BE49-F238E27FC236}">
                <a16:creationId xmlns:a16="http://schemas.microsoft.com/office/drawing/2014/main" id="{E2A8DDBB-FA34-B7DD-850A-B15F88F5E840}"/>
              </a:ext>
            </a:extLst>
          </p:cNvPr>
          <p:cNvSpPr txBox="1"/>
          <p:nvPr/>
        </p:nvSpPr>
        <p:spPr>
          <a:xfrm>
            <a:off x="747132" y="2499654"/>
            <a:ext cx="9144000" cy="507831"/>
          </a:xfrm>
          <a:prstGeom prst="rect">
            <a:avLst/>
          </a:prstGeom>
          <a:noFill/>
        </p:spPr>
        <p:txBody>
          <a:bodyPr wrap="square">
            <a:spAutoFit/>
          </a:bodyPr>
          <a:lstStyle/>
          <a:p>
            <a:r>
              <a:rPr lang="en-US" sz="2700" dirty="0">
                <a:hlinkClick r:id="rId2"/>
              </a:rPr>
              <a:t>Data Governance Literacy Path | Pluralsight</a:t>
            </a:r>
            <a:endParaRPr lang="en-AU" sz="2700" dirty="0"/>
          </a:p>
        </p:txBody>
      </p:sp>
      <p:sp>
        <p:nvSpPr>
          <p:cNvPr id="9" name="TextBox 8">
            <a:extLst>
              <a:ext uri="{FF2B5EF4-FFF2-40B4-BE49-F238E27FC236}">
                <a16:creationId xmlns:a16="http://schemas.microsoft.com/office/drawing/2014/main" id="{06067995-2C1A-2AC8-15F9-FFE24C2EB912}"/>
              </a:ext>
            </a:extLst>
          </p:cNvPr>
          <p:cNvSpPr txBox="1"/>
          <p:nvPr/>
        </p:nvSpPr>
        <p:spPr>
          <a:xfrm>
            <a:off x="747132" y="3451634"/>
            <a:ext cx="11697630" cy="507831"/>
          </a:xfrm>
          <a:prstGeom prst="rect">
            <a:avLst/>
          </a:prstGeom>
          <a:noFill/>
        </p:spPr>
        <p:txBody>
          <a:bodyPr wrap="square">
            <a:spAutoFit/>
          </a:bodyPr>
          <a:lstStyle/>
          <a:p>
            <a:r>
              <a:rPr lang="en-US" sz="2700" dirty="0">
                <a:hlinkClick r:id="rId3"/>
              </a:rPr>
              <a:t>data governance: Online Courses, Training and Tutorials | LinkedIn Learning</a:t>
            </a:r>
            <a:endParaRPr lang="en-AU" sz="2700" dirty="0"/>
          </a:p>
        </p:txBody>
      </p:sp>
    </p:spTree>
    <p:extLst>
      <p:ext uri="{BB962C8B-B14F-4D97-AF65-F5344CB8AC3E}">
        <p14:creationId xmlns:p14="http://schemas.microsoft.com/office/powerpoint/2010/main" val="1523809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D15E1-E593-3957-741D-B5F0E3C0FF21}"/>
              </a:ext>
            </a:extLst>
          </p:cNvPr>
          <p:cNvPicPr>
            <a:picLocks noChangeAspect="1"/>
          </p:cNvPicPr>
          <p:nvPr/>
        </p:nvPicPr>
        <p:blipFill>
          <a:blip r:embed="rId2"/>
          <a:stretch>
            <a:fillRect/>
          </a:stretch>
        </p:blipFill>
        <p:spPr>
          <a:xfrm>
            <a:off x="1093028" y="838875"/>
            <a:ext cx="16101945" cy="8609250"/>
          </a:xfrm>
          <a:prstGeom prst="rect">
            <a:avLst/>
          </a:prstGeom>
        </p:spPr>
      </p:pic>
    </p:spTree>
    <p:extLst>
      <p:ext uri="{BB962C8B-B14F-4D97-AF65-F5344CB8AC3E}">
        <p14:creationId xmlns:p14="http://schemas.microsoft.com/office/powerpoint/2010/main" val="425500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6FA9F-37BD-0581-5694-4A0B8BA51A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482A1A-A295-C0F3-088F-EA52BE99C460}"/>
              </a:ext>
            </a:extLst>
          </p:cNvPr>
          <p:cNvPicPr>
            <a:picLocks noGrp="1" noRot="1" noChangeAspect="1" noMove="1" noResize="1" noEditPoints="1" noAdjustHandles="1" noChangeArrowheads="1" noChangeShapeType="1" noCrop="1"/>
          </p:cNvPicPr>
          <p:nvPr/>
        </p:nvPicPr>
        <p:blipFill>
          <a:blip r:embed="rId2"/>
          <a:stretch>
            <a:fillRect/>
          </a:stretch>
        </p:blipFill>
        <p:spPr>
          <a:xfrm>
            <a:off x="7215151" y="2727045"/>
            <a:ext cx="3857698" cy="4832910"/>
          </a:xfrm>
          <a:prstGeom prst="rect">
            <a:avLst/>
          </a:prstGeom>
        </p:spPr>
      </p:pic>
      <p:sp>
        <p:nvSpPr>
          <p:cNvPr id="8" name="TextBox 7">
            <a:extLst>
              <a:ext uri="{FF2B5EF4-FFF2-40B4-BE49-F238E27FC236}">
                <a16:creationId xmlns:a16="http://schemas.microsoft.com/office/drawing/2014/main" id="{D6686ABA-44E6-74AC-CCCA-A10386FE8E03}"/>
              </a:ext>
            </a:extLst>
          </p:cNvPr>
          <p:cNvSpPr txBox="1">
            <a:spLocks noGrp="1" noRot="1" noMove="1" noResize="1" noEditPoints="1" noAdjustHandles="1" noChangeArrowheads="1" noChangeShapeType="1"/>
          </p:cNvSpPr>
          <p:nvPr/>
        </p:nvSpPr>
        <p:spPr>
          <a:xfrm>
            <a:off x="6324600" y="7658100"/>
            <a:ext cx="5638800" cy="646331"/>
          </a:xfrm>
          <a:prstGeom prst="rect">
            <a:avLst/>
          </a:prstGeom>
          <a:noFill/>
        </p:spPr>
        <p:txBody>
          <a:bodyPr wrap="square">
            <a:spAutoFit/>
          </a:bodyPr>
          <a:lstStyle/>
          <a:p>
            <a:pPr algn="ctr"/>
            <a:r>
              <a:rPr lang="en-AU" sz="3600" dirty="0"/>
              <a:t>https://tinyurl.com/aezw96xf</a:t>
            </a:r>
          </a:p>
        </p:txBody>
      </p:sp>
      <p:sp>
        <p:nvSpPr>
          <p:cNvPr id="9" name="TextBox 8">
            <a:extLst>
              <a:ext uri="{FF2B5EF4-FFF2-40B4-BE49-F238E27FC236}">
                <a16:creationId xmlns:a16="http://schemas.microsoft.com/office/drawing/2014/main" id="{110E61F7-9FE8-C450-6D20-338F35DCB428}"/>
              </a:ext>
            </a:extLst>
          </p:cNvPr>
          <p:cNvSpPr txBox="1">
            <a:spLocks noGrp="1" noRot="1" noMove="1" noResize="1" noEditPoints="1" noAdjustHandles="1" noChangeArrowheads="1" noChangeShapeType="1"/>
          </p:cNvSpPr>
          <p:nvPr/>
        </p:nvSpPr>
        <p:spPr>
          <a:xfrm>
            <a:off x="7596304" y="876300"/>
            <a:ext cx="3095392" cy="1569660"/>
          </a:xfrm>
          <a:prstGeom prst="rect">
            <a:avLst/>
          </a:prstGeom>
          <a:noFill/>
        </p:spPr>
        <p:txBody>
          <a:bodyPr wrap="square" rtlCol="0">
            <a:spAutoFit/>
          </a:bodyPr>
          <a:lstStyle/>
          <a:p>
            <a:pPr algn="ctr"/>
            <a:r>
              <a:rPr lang="en-AU" sz="9600" dirty="0"/>
              <a:t>Slides</a:t>
            </a:r>
          </a:p>
        </p:txBody>
      </p:sp>
    </p:spTree>
    <p:extLst>
      <p:ext uri="{BB962C8B-B14F-4D97-AF65-F5344CB8AC3E}">
        <p14:creationId xmlns:p14="http://schemas.microsoft.com/office/powerpoint/2010/main" val="3160233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31518" y="-5427030"/>
            <a:ext cx="9024255" cy="90242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4" name="Group 4"/>
          <p:cNvGrpSpPr/>
          <p:nvPr/>
        </p:nvGrpSpPr>
        <p:grpSpPr>
          <a:xfrm>
            <a:off x="11022260" y="3285817"/>
            <a:ext cx="10686348" cy="1068634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6" name="Group 6"/>
          <p:cNvGrpSpPr/>
          <p:nvPr/>
        </p:nvGrpSpPr>
        <p:grpSpPr>
          <a:xfrm>
            <a:off x="8531518" y="9602866"/>
            <a:ext cx="2143753" cy="2143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8" name="Group 8"/>
          <p:cNvGrpSpPr/>
          <p:nvPr/>
        </p:nvGrpSpPr>
        <p:grpSpPr>
          <a:xfrm>
            <a:off x="8531518" y="-5427030"/>
            <a:ext cx="9024255" cy="90242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20999"/>
              </a:blip>
              <a:stretch>
                <a:fillRect l="-32644" r="-32644"/>
              </a:stretch>
            </a:blipFill>
          </p:spPr>
          <p:txBody>
            <a:bodyPr/>
            <a:lstStyle/>
            <a:p>
              <a:endParaRPr lang="en-AU"/>
            </a:p>
          </p:txBody>
        </p:sp>
      </p:grpSp>
      <p:grpSp>
        <p:nvGrpSpPr>
          <p:cNvPr id="10" name="Group 10"/>
          <p:cNvGrpSpPr/>
          <p:nvPr/>
        </p:nvGrpSpPr>
        <p:grpSpPr>
          <a:xfrm>
            <a:off x="11022260" y="3285817"/>
            <a:ext cx="10686348" cy="1068634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20999"/>
              </a:blip>
              <a:stretch>
                <a:fillRect l="-16666" r="-16666"/>
              </a:stretch>
            </a:blipFill>
          </p:spPr>
          <p:txBody>
            <a:bodyPr/>
            <a:lstStyle/>
            <a:p>
              <a:endParaRPr lang="en-AU"/>
            </a:p>
          </p:txBody>
        </p:sp>
      </p:grpSp>
      <p:grpSp>
        <p:nvGrpSpPr>
          <p:cNvPr id="12" name="Group 12"/>
          <p:cNvGrpSpPr/>
          <p:nvPr/>
        </p:nvGrpSpPr>
        <p:grpSpPr>
          <a:xfrm>
            <a:off x="8531518" y="9602866"/>
            <a:ext cx="2143753" cy="21437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alphaModFix amt="20999"/>
              </a:blip>
              <a:stretch>
                <a:fillRect l="-25046" r="-25046"/>
              </a:stretch>
            </a:blipFill>
          </p:spPr>
          <p:txBody>
            <a:bodyPr/>
            <a:lstStyle/>
            <a:p>
              <a:endParaRPr lang="en-AU"/>
            </a:p>
          </p:txBody>
        </p:sp>
      </p:grpSp>
      <p:grpSp>
        <p:nvGrpSpPr>
          <p:cNvPr id="14" name="Group 14"/>
          <p:cNvGrpSpPr/>
          <p:nvPr/>
        </p:nvGrpSpPr>
        <p:grpSpPr>
          <a:xfrm>
            <a:off x="5872099" y="1206862"/>
            <a:ext cx="1367825" cy="227090"/>
            <a:chOff x="0" y="0"/>
            <a:chExt cx="1823767" cy="302787"/>
          </a:xfrm>
        </p:grpSpPr>
        <p:grpSp>
          <p:nvGrpSpPr>
            <p:cNvPr id="15" name="Group 15"/>
            <p:cNvGrpSpPr/>
            <p:nvPr/>
          </p:nvGrpSpPr>
          <p:grpSpPr>
            <a:xfrm>
              <a:off x="0" y="0"/>
              <a:ext cx="302787" cy="3027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506993" y="0"/>
              <a:ext cx="302787" cy="3027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13987" y="0"/>
              <a:ext cx="302787" cy="30278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520980" y="0"/>
              <a:ext cx="302787" cy="30278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grpSp>
        <p:nvGrpSpPr>
          <p:cNvPr id="27" name="Group 27"/>
          <p:cNvGrpSpPr/>
          <p:nvPr/>
        </p:nvGrpSpPr>
        <p:grpSpPr>
          <a:xfrm>
            <a:off x="1705791" y="8245839"/>
            <a:ext cx="1367825" cy="227090"/>
            <a:chOff x="0" y="0"/>
            <a:chExt cx="1823767" cy="302787"/>
          </a:xfrm>
        </p:grpSpPr>
        <p:grpSp>
          <p:nvGrpSpPr>
            <p:cNvPr id="28" name="Group 28"/>
            <p:cNvGrpSpPr/>
            <p:nvPr/>
          </p:nvGrpSpPr>
          <p:grpSpPr>
            <a:xfrm>
              <a:off x="0" y="0"/>
              <a:ext cx="302787" cy="30278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06993" y="0"/>
              <a:ext cx="302787" cy="30278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013987" y="0"/>
              <a:ext cx="302787" cy="30278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520980" y="0"/>
              <a:ext cx="302787" cy="30278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AD37"/>
              </a:solidFill>
            </p:spPr>
            <p:txBody>
              <a:bodyPr/>
              <a:lstStyle/>
              <a:p>
                <a:endParaRPr lang="en-AU"/>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sp>
        <p:nvSpPr>
          <p:cNvPr id="40" name="Freeform 40"/>
          <p:cNvSpPr/>
          <p:nvPr/>
        </p:nvSpPr>
        <p:spPr>
          <a:xfrm>
            <a:off x="1028700" y="3706517"/>
            <a:ext cx="6028193" cy="6013087"/>
          </a:xfrm>
          <a:custGeom>
            <a:avLst/>
            <a:gdLst/>
            <a:ahLst/>
            <a:cxnLst/>
            <a:rect l="l" t="t" r="r" b="b"/>
            <a:pathLst>
              <a:path w="6028193" h="6013087">
                <a:moveTo>
                  <a:pt x="0" y="0"/>
                </a:moveTo>
                <a:lnTo>
                  <a:pt x="6028193" y="0"/>
                </a:lnTo>
                <a:lnTo>
                  <a:pt x="6028193" y="6013087"/>
                </a:lnTo>
                <a:lnTo>
                  <a:pt x="0" y="6013087"/>
                </a:lnTo>
                <a:lnTo>
                  <a:pt x="0" y="0"/>
                </a:lnTo>
                <a:close/>
              </a:path>
            </a:pathLst>
          </a:custGeom>
          <a:blipFill>
            <a:blip r:embed="rId5"/>
            <a:stretch>
              <a:fillRect t="-125" b="-125"/>
            </a:stretch>
          </a:blipFill>
        </p:spPr>
        <p:txBody>
          <a:bodyPr/>
          <a:lstStyle/>
          <a:p>
            <a:endParaRPr lang="en-AU"/>
          </a:p>
        </p:txBody>
      </p:sp>
      <p:sp>
        <p:nvSpPr>
          <p:cNvPr id="41" name="TextBox 41"/>
          <p:cNvSpPr txBox="1"/>
          <p:nvPr/>
        </p:nvSpPr>
        <p:spPr>
          <a:xfrm>
            <a:off x="1028700" y="2646796"/>
            <a:ext cx="9411154" cy="517064"/>
          </a:xfrm>
          <a:prstGeom prst="rect">
            <a:avLst/>
          </a:prstGeom>
        </p:spPr>
        <p:txBody>
          <a:bodyPr lIns="0" tIns="0" rIns="0" bIns="0" rtlCol="0" anchor="t">
            <a:spAutoFit/>
          </a:bodyPr>
          <a:lstStyle/>
          <a:p>
            <a:pPr algn="l">
              <a:lnSpc>
                <a:spcPts val="3758"/>
              </a:lnSpc>
            </a:pPr>
            <a:r>
              <a:rPr lang="en-US" sz="3480" b="1">
                <a:solidFill>
                  <a:srgbClr val="2E4F6B"/>
                </a:solidFill>
                <a:latin typeface="Poppins Semi-Bold"/>
                <a:ea typeface="Poppins Semi-Bold"/>
                <a:cs typeface="Poppins Semi-Bold"/>
                <a:sym typeface="Poppins Semi-Bold"/>
              </a:rPr>
              <a:t>THANK YOU FOR YOUR ATTENTION</a:t>
            </a:r>
          </a:p>
        </p:txBody>
      </p:sp>
      <p:sp>
        <p:nvSpPr>
          <p:cNvPr id="42" name="TextBox 42"/>
          <p:cNvSpPr txBox="1"/>
          <p:nvPr/>
        </p:nvSpPr>
        <p:spPr>
          <a:xfrm>
            <a:off x="1028700" y="3285817"/>
            <a:ext cx="8086917" cy="296875"/>
          </a:xfrm>
          <a:prstGeom prst="rect">
            <a:avLst/>
          </a:prstGeom>
        </p:spPr>
        <p:txBody>
          <a:bodyPr lIns="0" tIns="0" rIns="0" bIns="0" rtlCol="0" anchor="t">
            <a:spAutoFit/>
          </a:bodyPr>
          <a:lstStyle/>
          <a:p>
            <a:pPr algn="l">
              <a:lnSpc>
                <a:spcPts val="2138"/>
              </a:lnSpc>
            </a:pPr>
            <a:r>
              <a:rPr lang="en-US" sz="1979">
                <a:solidFill>
                  <a:srgbClr val="2E4F6B"/>
                </a:solidFill>
                <a:latin typeface="Poppins"/>
                <a:ea typeface="Poppins"/>
                <a:cs typeface="Poppins"/>
                <a:sym typeface="Poppins"/>
              </a:rPr>
              <a:t>Please leave a review! </a:t>
            </a:r>
          </a:p>
        </p:txBody>
      </p:sp>
      <p:sp>
        <p:nvSpPr>
          <p:cNvPr id="43" name="Freeform 43"/>
          <p:cNvSpPr/>
          <p:nvPr/>
        </p:nvSpPr>
        <p:spPr>
          <a:xfrm>
            <a:off x="247046" y="504298"/>
            <a:ext cx="5653140" cy="1583691"/>
          </a:xfrm>
          <a:custGeom>
            <a:avLst/>
            <a:gdLst/>
            <a:ahLst/>
            <a:cxnLst/>
            <a:rect l="l" t="t" r="r" b="b"/>
            <a:pathLst>
              <a:path w="5653140" h="1583691">
                <a:moveTo>
                  <a:pt x="0" y="0"/>
                </a:moveTo>
                <a:lnTo>
                  <a:pt x="5653140" y="0"/>
                </a:lnTo>
                <a:lnTo>
                  <a:pt x="5653140" y="1583690"/>
                </a:lnTo>
                <a:lnTo>
                  <a:pt x="0" y="1583690"/>
                </a:lnTo>
                <a:lnTo>
                  <a:pt x="0" y="0"/>
                </a:lnTo>
                <a:close/>
              </a:path>
            </a:pathLst>
          </a:custGeom>
          <a:blipFill>
            <a:blip r:embed="rId6"/>
            <a:stretch>
              <a:fillRect l="-7413" t="-83293" r="-4633" b="-83346"/>
            </a:stretch>
          </a:blipFill>
        </p:spPr>
        <p:txBody>
          <a:bodyPr/>
          <a:lstStyle/>
          <a:p>
            <a:endParaRPr lang="en-AU"/>
          </a:p>
        </p:txBody>
      </p:sp>
      <p:sp>
        <p:nvSpPr>
          <p:cNvPr id="44" name="TextBox 44"/>
          <p:cNvSpPr txBox="1"/>
          <p:nvPr/>
        </p:nvSpPr>
        <p:spPr>
          <a:xfrm>
            <a:off x="526204" y="287636"/>
            <a:ext cx="4089832" cy="216662"/>
          </a:xfrm>
          <a:prstGeom prst="rect">
            <a:avLst/>
          </a:prstGeom>
        </p:spPr>
        <p:txBody>
          <a:bodyPr lIns="0" tIns="0" rIns="0" bIns="0" rtlCol="0" anchor="t">
            <a:spAutoFit/>
          </a:bodyPr>
          <a:lstStyle/>
          <a:p>
            <a:pPr algn="l">
              <a:lnSpc>
                <a:spcPts val="1708"/>
              </a:lnSpc>
            </a:pPr>
            <a:r>
              <a:rPr lang="en-US" sz="1220">
                <a:solidFill>
                  <a:srgbClr val="2E4F6B"/>
                </a:solidFill>
                <a:latin typeface="Poppins"/>
                <a:ea typeface="Poppins"/>
                <a:cs typeface="Poppins"/>
                <a:sym typeface="Poppins"/>
              </a:rPr>
              <a:t>Presented by: </a:t>
            </a:r>
          </a:p>
        </p:txBody>
      </p:sp>
      <p:pic>
        <p:nvPicPr>
          <p:cNvPr id="46" name="Picture 45">
            <a:extLst>
              <a:ext uri="{FF2B5EF4-FFF2-40B4-BE49-F238E27FC236}">
                <a16:creationId xmlns:a16="http://schemas.microsoft.com/office/drawing/2014/main" id="{2937C6AD-7AAC-6B2E-529B-2BA4FE8B6900}"/>
              </a:ext>
            </a:extLst>
          </p:cNvPr>
          <p:cNvPicPr/>
          <p:nvPr/>
        </p:nvPicPr>
        <p:blipFill>
          <a:blip r:embed="rId7"/>
          <a:stretch>
            <a:fillRect/>
          </a:stretch>
        </p:blipFill>
        <p:spPr>
          <a:xfrm>
            <a:off x="8261355" y="3950140"/>
            <a:ext cx="2247455" cy="2815603"/>
          </a:xfrm>
          <a:prstGeom prst="rect">
            <a:avLst/>
          </a:prstGeom>
        </p:spPr>
      </p:pic>
      <p:sp>
        <p:nvSpPr>
          <p:cNvPr id="47" name="TextBox 46">
            <a:extLst>
              <a:ext uri="{FF2B5EF4-FFF2-40B4-BE49-F238E27FC236}">
                <a16:creationId xmlns:a16="http://schemas.microsoft.com/office/drawing/2014/main" id="{99D8961B-0E64-2F5C-A40E-77F996628BFF}"/>
              </a:ext>
            </a:extLst>
          </p:cNvPr>
          <p:cNvSpPr txBox="1"/>
          <p:nvPr/>
        </p:nvSpPr>
        <p:spPr>
          <a:xfrm>
            <a:off x="7403882" y="6887825"/>
            <a:ext cx="3962400" cy="461665"/>
          </a:xfrm>
          <a:prstGeom prst="rect">
            <a:avLst/>
          </a:prstGeom>
          <a:noFill/>
        </p:spPr>
        <p:txBody>
          <a:bodyPr wrap="square">
            <a:spAutoFit/>
          </a:bodyPr>
          <a:lstStyle/>
          <a:p>
            <a:pPr algn="ctr"/>
            <a:r>
              <a:rPr lang="en-AU" sz="2400" dirty="0"/>
              <a:t>https://tinyurl.com/aezw96xf</a:t>
            </a:r>
          </a:p>
        </p:txBody>
      </p:sp>
      <p:sp>
        <p:nvSpPr>
          <p:cNvPr id="48" name="TextBox 47">
            <a:extLst>
              <a:ext uri="{FF2B5EF4-FFF2-40B4-BE49-F238E27FC236}">
                <a16:creationId xmlns:a16="http://schemas.microsoft.com/office/drawing/2014/main" id="{1D66301E-E429-A607-5241-2CFDAF4191B1}"/>
              </a:ext>
            </a:extLst>
          </p:cNvPr>
          <p:cNvSpPr txBox="1"/>
          <p:nvPr/>
        </p:nvSpPr>
        <p:spPr>
          <a:xfrm>
            <a:off x="8258251" y="2977310"/>
            <a:ext cx="2253663" cy="1107996"/>
          </a:xfrm>
          <a:prstGeom prst="rect">
            <a:avLst/>
          </a:prstGeom>
          <a:noFill/>
        </p:spPr>
        <p:txBody>
          <a:bodyPr wrap="square" rtlCol="0">
            <a:spAutoFit/>
          </a:bodyPr>
          <a:lstStyle/>
          <a:p>
            <a:pPr algn="ctr"/>
            <a:r>
              <a:rPr lang="en-AU" sz="6600" dirty="0"/>
              <a:t>Slides</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626152" y="5555197"/>
            <a:ext cx="5633148" cy="774573"/>
          </a:xfrm>
          <a:prstGeom prst="rect">
            <a:avLst/>
          </a:prstGeom>
        </p:spPr>
        <p:txBody>
          <a:bodyPr lIns="0" tIns="0" rIns="0" bIns="0" rtlCol="0" anchor="t">
            <a:spAutoFit/>
          </a:bodyPr>
          <a:lstStyle/>
          <a:p>
            <a:pPr algn="l">
              <a:lnSpc>
                <a:spcPts val="5615"/>
              </a:lnSpc>
            </a:pPr>
            <a:r>
              <a:rPr lang="en-US" sz="5199" b="1">
                <a:solidFill>
                  <a:srgbClr val="2E4F6B"/>
                </a:solidFill>
                <a:latin typeface="Poppins Semi-Bold"/>
                <a:ea typeface="Poppins Semi-Bold"/>
                <a:cs typeface="Poppins Semi-Bold"/>
                <a:sym typeface="Poppins Semi-Bold"/>
              </a:rPr>
              <a:t>AGENDA</a:t>
            </a:r>
          </a:p>
        </p:txBody>
      </p:sp>
      <p:sp>
        <p:nvSpPr>
          <p:cNvPr id="3" name="TextBox 3"/>
          <p:cNvSpPr txBox="1"/>
          <p:nvPr/>
        </p:nvSpPr>
        <p:spPr>
          <a:xfrm>
            <a:off x="11506200" y="6329770"/>
            <a:ext cx="5633148" cy="2850524"/>
          </a:xfrm>
          <a:prstGeom prst="rect">
            <a:avLst/>
          </a:prstGeom>
        </p:spPr>
        <p:txBody>
          <a:bodyPr lIns="0" tIns="0" rIns="0" bIns="0" rtlCol="0" anchor="t">
            <a:spAutoFit/>
          </a:bodyPr>
          <a:lstStyle/>
          <a:p>
            <a:pPr marL="427482" lvl="1" indent="-213741">
              <a:lnSpc>
                <a:spcPts val="2771"/>
              </a:lnSpc>
              <a:buFont typeface="Arial"/>
              <a:buChar char="•"/>
            </a:pPr>
            <a:r>
              <a:rPr lang="en-AU" sz="2000" dirty="0"/>
              <a:t>Introduction </a:t>
            </a:r>
          </a:p>
          <a:p>
            <a:pPr marL="427482" lvl="1" indent="-213741">
              <a:lnSpc>
                <a:spcPts val="2771"/>
              </a:lnSpc>
              <a:buFont typeface="Arial"/>
              <a:buChar char="•"/>
            </a:pPr>
            <a:r>
              <a:rPr lang="en-AU" sz="2000" dirty="0"/>
              <a:t>The pillars of Governance</a:t>
            </a:r>
          </a:p>
          <a:p>
            <a:pPr marL="427482" lvl="1" indent="-213741">
              <a:lnSpc>
                <a:spcPts val="2771"/>
              </a:lnSpc>
              <a:buFont typeface="Arial"/>
              <a:buChar char="•"/>
            </a:pPr>
            <a:r>
              <a:rPr lang="en-AU" sz="2000" dirty="0"/>
              <a:t>Components of Data Governance</a:t>
            </a:r>
          </a:p>
          <a:p>
            <a:pPr marL="427482" lvl="1" indent="-213741">
              <a:lnSpc>
                <a:spcPts val="2771"/>
              </a:lnSpc>
              <a:buFont typeface="Arial"/>
              <a:buChar char="•"/>
            </a:pPr>
            <a:r>
              <a:rPr lang="en-AU" sz="2000" dirty="0"/>
              <a:t>Drilling into Data Governance Ingredients</a:t>
            </a:r>
          </a:p>
          <a:p>
            <a:pPr marL="884682" lvl="2" indent="-213741">
              <a:lnSpc>
                <a:spcPts val="2771"/>
              </a:lnSpc>
              <a:buFont typeface="Arial"/>
              <a:buChar char="•"/>
            </a:pPr>
            <a:r>
              <a:rPr lang="en-AU" sz="2000" dirty="0"/>
              <a:t>Roles</a:t>
            </a:r>
          </a:p>
          <a:p>
            <a:pPr marL="884682" lvl="2" indent="-213741">
              <a:lnSpc>
                <a:spcPts val="2771"/>
              </a:lnSpc>
              <a:buFont typeface="Arial"/>
              <a:buChar char="•"/>
            </a:pPr>
            <a:r>
              <a:rPr lang="en-AU" sz="2000" dirty="0"/>
              <a:t>Tooling</a:t>
            </a:r>
          </a:p>
          <a:p>
            <a:pPr marL="427482" lvl="1" indent="-213741">
              <a:lnSpc>
                <a:spcPts val="2771"/>
              </a:lnSpc>
              <a:buFont typeface="Arial"/>
              <a:buChar char="•"/>
            </a:pPr>
            <a:r>
              <a:rPr lang="en-AU" sz="2000" dirty="0"/>
              <a:t>Resources </a:t>
            </a:r>
          </a:p>
          <a:p>
            <a:pPr marL="427482" lvl="1" indent="-213741">
              <a:lnSpc>
                <a:spcPts val="2771"/>
              </a:lnSpc>
              <a:buFont typeface="Arial"/>
              <a:buChar char="•"/>
            </a:pPr>
            <a:r>
              <a:rPr lang="en-AU" sz="2000" dirty="0"/>
              <a:t>Summary </a:t>
            </a:r>
          </a:p>
        </p:txBody>
      </p:sp>
      <p:grpSp>
        <p:nvGrpSpPr>
          <p:cNvPr id="4" name="Group 4"/>
          <p:cNvGrpSpPr/>
          <p:nvPr/>
        </p:nvGrpSpPr>
        <p:grpSpPr>
          <a:xfrm>
            <a:off x="-7293104" y="-1971339"/>
            <a:ext cx="18011919" cy="1801191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grpSp>
        <p:nvGrpSpPr>
          <p:cNvPr id="6" name="Group 6"/>
          <p:cNvGrpSpPr/>
          <p:nvPr/>
        </p:nvGrpSpPr>
        <p:grpSpPr>
          <a:xfrm>
            <a:off x="-7293104" y="-1971339"/>
            <a:ext cx="18011919" cy="1801191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20999"/>
              </a:blip>
              <a:stretch>
                <a:fillRect l="-32644" r="-32644"/>
              </a:stretch>
            </a:blipFill>
          </p:spPr>
          <p:txBody>
            <a:bodyPr/>
            <a:lstStyle/>
            <a:p>
              <a:endParaRPr lang="en-AU"/>
            </a:p>
          </p:txBody>
        </p:sp>
      </p:grpSp>
      <p:grpSp>
        <p:nvGrpSpPr>
          <p:cNvPr id="8" name="Group 8"/>
          <p:cNvGrpSpPr/>
          <p:nvPr/>
        </p:nvGrpSpPr>
        <p:grpSpPr>
          <a:xfrm>
            <a:off x="9728029" y="497521"/>
            <a:ext cx="1981572" cy="198157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4C9F"/>
            </a:solidFill>
            <a:ln w="12700">
              <a:solidFill>
                <a:srgbClr val="000000"/>
              </a:solidFill>
            </a:ln>
          </p:spPr>
          <p:txBody>
            <a:bodyPr/>
            <a:lstStyle/>
            <a:p>
              <a:endParaRPr lang="en-AU"/>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A9784-B5EB-BE86-BFF0-836A059F7C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81EB4EC-6E22-E248-5E5D-FBF3B5951414}"/>
              </a:ext>
            </a:extLst>
          </p:cNvPr>
          <p:cNvSpPr txBox="1"/>
          <p:nvPr/>
        </p:nvSpPr>
        <p:spPr>
          <a:xfrm>
            <a:off x="4020015" y="3966256"/>
            <a:ext cx="10247970" cy="2308324"/>
          </a:xfrm>
          <a:prstGeom prst="rect">
            <a:avLst/>
          </a:prstGeom>
          <a:noFill/>
        </p:spPr>
        <p:txBody>
          <a:bodyPr wrap="square" rtlCol="0">
            <a:spAutoFit/>
          </a:bodyPr>
          <a:lstStyle/>
          <a:p>
            <a:pPr algn="ctr"/>
            <a:r>
              <a:rPr lang="en-AU" sz="14400" dirty="0"/>
              <a:t>Introduction</a:t>
            </a:r>
          </a:p>
        </p:txBody>
      </p:sp>
    </p:spTree>
    <p:extLst>
      <p:ext uri="{BB962C8B-B14F-4D97-AF65-F5344CB8AC3E}">
        <p14:creationId xmlns:p14="http://schemas.microsoft.com/office/powerpoint/2010/main" val="411871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90DB0-7DA6-5A16-CE2C-E8DBECA70BFC}"/>
              </a:ext>
            </a:extLst>
          </p:cNvPr>
          <p:cNvSpPr txBox="1"/>
          <p:nvPr/>
        </p:nvSpPr>
        <p:spPr>
          <a:xfrm>
            <a:off x="915439" y="2683026"/>
            <a:ext cx="16491614" cy="1200329"/>
          </a:xfrm>
          <a:prstGeom prst="rect">
            <a:avLst/>
          </a:prstGeom>
          <a:noFill/>
        </p:spPr>
        <p:txBody>
          <a:bodyPr wrap="square">
            <a:spAutoFit/>
          </a:bodyPr>
          <a:lstStyle/>
          <a:p>
            <a:pPr>
              <a:spcAft>
                <a:spcPts val="2250"/>
              </a:spcAft>
            </a:pPr>
            <a:r>
              <a:rPr lang="en-US" sz="3600" b="1" dirty="0">
                <a:latin typeface="Calibri (Body)"/>
              </a:rPr>
              <a:t>Data governance is a set of principles and practices that ensure high quality through the complete lifecycle of your data.</a:t>
            </a:r>
          </a:p>
        </p:txBody>
      </p:sp>
      <p:sp>
        <p:nvSpPr>
          <p:cNvPr id="4" name="TextBox 3">
            <a:extLst>
              <a:ext uri="{FF2B5EF4-FFF2-40B4-BE49-F238E27FC236}">
                <a16:creationId xmlns:a16="http://schemas.microsoft.com/office/drawing/2014/main" id="{4A7168D1-1697-FC8D-8064-53DC98803CEB}"/>
              </a:ext>
            </a:extLst>
          </p:cNvPr>
          <p:cNvSpPr txBox="1"/>
          <p:nvPr/>
        </p:nvSpPr>
        <p:spPr>
          <a:xfrm>
            <a:off x="1859265" y="658369"/>
            <a:ext cx="14569470" cy="1615827"/>
          </a:xfrm>
          <a:prstGeom prst="rect">
            <a:avLst/>
          </a:prstGeom>
          <a:noFill/>
        </p:spPr>
        <p:txBody>
          <a:bodyPr wrap="square" rtlCol="0">
            <a:spAutoFit/>
          </a:bodyPr>
          <a:lstStyle/>
          <a:p>
            <a:r>
              <a:rPr lang="en-AU" sz="9900" dirty="0"/>
              <a:t>What is ‘Data Governance?’</a:t>
            </a:r>
          </a:p>
        </p:txBody>
      </p:sp>
      <p:sp>
        <p:nvSpPr>
          <p:cNvPr id="6" name="TextBox 5">
            <a:extLst>
              <a:ext uri="{FF2B5EF4-FFF2-40B4-BE49-F238E27FC236}">
                <a16:creationId xmlns:a16="http://schemas.microsoft.com/office/drawing/2014/main" id="{8D589D38-4980-2018-5BB1-C7C3E81F3496}"/>
              </a:ext>
            </a:extLst>
          </p:cNvPr>
          <p:cNvSpPr txBox="1"/>
          <p:nvPr/>
        </p:nvSpPr>
        <p:spPr>
          <a:xfrm>
            <a:off x="1079327" y="7744660"/>
            <a:ext cx="9144000" cy="646331"/>
          </a:xfrm>
          <a:prstGeom prst="rect">
            <a:avLst/>
          </a:prstGeom>
          <a:noFill/>
        </p:spPr>
        <p:txBody>
          <a:bodyPr wrap="square">
            <a:spAutoFit/>
          </a:bodyPr>
          <a:lstStyle/>
          <a:p>
            <a:r>
              <a:rPr lang="en-US" sz="3600" b="1" dirty="0">
                <a:solidFill>
                  <a:srgbClr val="001D35"/>
                </a:solidFill>
                <a:latin typeface="Calibri (Body)"/>
              </a:rPr>
              <a:t>What gets measured gets managed</a:t>
            </a:r>
            <a:endParaRPr lang="en-AU" sz="3600" b="1" dirty="0">
              <a:latin typeface="Calibri (Body)"/>
            </a:endParaRPr>
          </a:p>
        </p:txBody>
      </p:sp>
      <p:sp>
        <p:nvSpPr>
          <p:cNvPr id="8" name="TextBox 7">
            <a:extLst>
              <a:ext uri="{FF2B5EF4-FFF2-40B4-BE49-F238E27FC236}">
                <a16:creationId xmlns:a16="http://schemas.microsoft.com/office/drawing/2014/main" id="{DD9DAC41-AA1A-4296-63D6-7921C98FA04C}"/>
              </a:ext>
            </a:extLst>
          </p:cNvPr>
          <p:cNvSpPr txBox="1"/>
          <p:nvPr/>
        </p:nvSpPr>
        <p:spPr>
          <a:xfrm>
            <a:off x="1079327" y="8936135"/>
            <a:ext cx="15354194" cy="646331"/>
          </a:xfrm>
          <a:prstGeom prst="rect">
            <a:avLst/>
          </a:prstGeom>
          <a:noFill/>
        </p:spPr>
        <p:txBody>
          <a:bodyPr wrap="square">
            <a:spAutoFit/>
          </a:bodyPr>
          <a:lstStyle/>
          <a:p>
            <a:pPr fontAlgn="base"/>
            <a:r>
              <a:rPr lang="en-US" sz="3600" b="1" dirty="0">
                <a:latin typeface="Calibri (Body)"/>
              </a:rPr>
              <a:t>The human side of analytics is the biggest challenge to implementing big data.</a:t>
            </a:r>
          </a:p>
        </p:txBody>
      </p:sp>
    </p:spTree>
    <p:extLst>
      <p:ext uri="{BB962C8B-B14F-4D97-AF65-F5344CB8AC3E}">
        <p14:creationId xmlns:p14="http://schemas.microsoft.com/office/powerpoint/2010/main" val="60155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A01D53-7DB8-2096-16CB-EB17483AAFD4}"/>
              </a:ext>
            </a:extLst>
          </p:cNvPr>
          <p:cNvSpPr txBox="1"/>
          <p:nvPr/>
        </p:nvSpPr>
        <p:spPr>
          <a:xfrm>
            <a:off x="3888029" y="1700131"/>
            <a:ext cx="10511943" cy="1569660"/>
          </a:xfrm>
          <a:prstGeom prst="rect">
            <a:avLst/>
          </a:prstGeom>
          <a:noFill/>
        </p:spPr>
        <p:txBody>
          <a:bodyPr wrap="square" rtlCol="0">
            <a:spAutoFit/>
          </a:bodyPr>
          <a:lstStyle/>
          <a:p>
            <a:r>
              <a:rPr lang="en-US" sz="4200" b="1" dirty="0"/>
              <a:t>Strategic View:</a:t>
            </a:r>
            <a:r>
              <a:rPr lang="en-US" sz="4200" dirty="0"/>
              <a:t> </a:t>
            </a:r>
            <a:r>
              <a:rPr lang="en-US" sz="2700" dirty="0"/>
              <a:t>Data governance is the exercise of authority and control over the management of data assets, ensuring data is treated as a valuable business asset that supports organizational objectives.</a:t>
            </a:r>
            <a:endParaRPr lang="en-AU" sz="2700" dirty="0"/>
          </a:p>
        </p:txBody>
      </p:sp>
      <p:sp>
        <p:nvSpPr>
          <p:cNvPr id="4" name="TextBox 3">
            <a:extLst>
              <a:ext uri="{FF2B5EF4-FFF2-40B4-BE49-F238E27FC236}">
                <a16:creationId xmlns:a16="http://schemas.microsoft.com/office/drawing/2014/main" id="{695499D6-FF28-094F-100A-7A2C60DCC94F}"/>
              </a:ext>
            </a:extLst>
          </p:cNvPr>
          <p:cNvSpPr txBox="1"/>
          <p:nvPr/>
        </p:nvSpPr>
        <p:spPr>
          <a:xfrm>
            <a:off x="3888029" y="3501833"/>
            <a:ext cx="10511943" cy="1985159"/>
          </a:xfrm>
          <a:prstGeom prst="rect">
            <a:avLst/>
          </a:prstGeom>
          <a:noFill/>
        </p:spPr>
        <p:txBody>
          <a:bodyPr wrap="square" rtlCol="0">
            <a:spAutoFit/>
          </a:bodyPr>
          <a:lstStyle/>
          <a:p>
            <a:r>
              <a:rPr lang="en-US" sz="4200" b="1" dirty="0"/>
              <a:t>Operational View:</a:t>
            </a:r>
            <a:r>
              <a:rPr lang="en-US" sz="4200" dirty="0"/>
              <a:t> </a:t>
            </a:r>
            <a:r>
              <a:rPr lang="en-US" sz="2700" dirty="0"/>
              <a:t>It's the system of decision rights and accountabilities for data-related processes, executed according to agreed-upon models that describe who can take what actions with what data, when, under what circumstances, and using what methods.</a:t>
            </a:r>
            <a:endParaRPr lang="en-AU" sz="2700" dirty="0"/>
          </a:p>
        </p:txBody>
      </p:sp>
      <p:sp>
        <p:nvSpPr>
          <p:cNvPr id="5" name="TextBox 4">
            <a:extLst>
              <a:ext uri="{FF2B5EF4-FFF2-40B4-BE49-F238E27FC236}">
                <a16:creationId xmlns:a16="http://schemas.microsoft.com/office/drawing/2014/main" id="{215159E4-2D6F-2665-B8BF-D2051D3B5A09}"/>
              </a:ext>
            </a:extLst>
          </p:cNvPr>
          <p:cNvSpPr txBox="1"/>
          <p:nvPr/>
        </p:nvSpPr>
        <p:spPr>
          <a:xfrm>
            <a:off x="3888029" y="5719034"/>
            <a:ext cx="10511943" cy="1985159"/>
          </a:xfrm>
          <a:prstGeom prst="rect">
            <a:avLst/>
          </a:prstGeom>
          <a:noFill/>
        </p:spPr>
        <p:txBody>
          <a:bodyPr wrap="square" rtlCol="0">
            <a:spAutoFit/>
          </a:bodyPr>
          <a:lstStyle/>
          <a:p>
            <a:r>
              <a:rPr lang="en-US" sz="4200" b="1" dirty="0"/>
              <a:t>Quality-Focused View:</a:t>
            </a:r>
            <a:r>
              <a:rPr lang="en-US" sz="4200" dirty="0"/>
              <a:t> </a:t>
            </a:r>
            <a:r>
              <a:rPr lang="en-US" sz="2700" dirty="0"/>
              <a:t>Data governance is the practice of managing data availability, usability, integrity, and security in an organization, ensuring data is accurate, consistent, and trustworthy for decision-making.</a:t>
            </a:r>
            <a:endParaRPr lang="en-AU" sz="2700" dirty="0"/>
          </a:p>
        </p:txBody>
      </p:sp>
      <p:sp>
        <p:nvSpPr>
          <p:cNvPr id="6" name="TextBox 5">
            <a:extLst>
              <a:ext uri="{FF2B5EF4-FFF2-40B4-BE49-F238E27FC236}">
                <a16:creationId xmlns:a16="http://schemas.microsoft.com/office/drawing/2014/main" id="{180C49A6-A800-BD33-5596-798B1F748EB9}"/>
              </a:ext>
            </a:extLst>
          </p:cNvPr>
          <p:cNvSpPr txBox="1"/>
          <p:nvPr/>
        </p:nvSpPr>
        <p:spPr>
          <a:xfrm>
            <a:off x="3888029" y="7936236"/>
            <a:ext cx="10511943" cy="1985159"/>
          </a:xfrm>
          <a:prstGeom prst="rect">
            <a:avLst/>
          </a:prstGeom>
          <a:noFill/>
        </p:spPr>
        <p:txBody>
          <a:bodyPr wrap="square" rtlCol="0">
            <a:spAutoFit/>
          </a:bodyPr>
          <a:lstStyle/>
          <a:p>
            <a:r>
              <a:rPr lang="en-US" sz="4200" b="1" dirty="0"/>
              <a:t>Compliance-Oriented View:</a:t>
            </a:r>
            <a:r>
              <a:rPr lang="en-US" sz="4200" dirty="0"/>
              <a:t> </a:t>
            </a:r>
            <a:r>
              <a:rPr lang="en-US" sz="2700" dirty="0"/>
              <a:t>It's the collection of practices and processes that help ensure the formal management of data assets within an organization, with particular emphasis on meeting regulatory requirements and managing data-related risks.</a:t>
            </a:r>
            <a:endParaRPr lang="en-AU" sz="2700" dirty="0"/>
          </a:p>
        </p:txBody>
      </p:sp>
      <p:sp>
        <p:nvSpPr>
          <p:cNvPr id="2" name="TextBox 1">
            <a:extLst>
              <a:ext uri="{FF2B5EF4-FFF2-40B4-BE49-F238E27FC236}">
                <a16:creationId xmlns:a16="http://schemas.microsoft.com/office/drawing/2014/main" id="{21B8A1E3-7227-D1DA-E870-623866D82B9E}"/>
              </a:ext>
            </a:extLst>
          </p:cNvPr>
          <p:cNvSpPr txBox="1"/>
          <p:nvPr/>
        </p:nvSpPr>
        <p:spPr>
          <a:xfrm>
            <a:off x="281066" y="41045"/>
            <a:ext cx="17493522" cy="1615827"/>
          </a:xfrm>
          <a:prstGeom prst="rect">
            <a:avLst/>
          </a:prstGeom>
          <a:noFill/>
        </p:spPr>
        <p:txBody>
          <a:bodyPr wrap="square" rtlCol="0">
            <a:spAutoFit/>
          </a:bodyPr>
          <a:lstStyle/>
          <a:p>
            <a:pPr algn="ctr"/>
            <a:r>
              <a:rPr lang="en-AU" sz="9900" dirty="0"/>
              <a:t>Differing needs – Differing views </a:t>
            </a:r>
          </a:p>
        </p:txBody>
      </p:sp>
    </p:spTree>
    <p:extLst>
      <p:ext uri="{BB962C8B-B14F-4D97-AF65-F5344CB8AC3E}">
        <p14:creationId xmlns:p14="http://schemas.microsoft.com/office/powerpoint/2010/main" val="348749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F49FA-0A7B-E895-BC53-DB80DD70EAF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F3B0D93-3931-10D5-167E-E0D94FAF8278}"/>
              </a:ext>
            </a:extLst>
          </p:cNvPr>
          <p:cNvSpPr txBox="1"/>
          <p:nvPr/>
        </p:nvSpPr>
        <p:spPr>
          <a:xfrm>
            <a:off x="4020015" y="2858259"/>
            <a:ext cx="10247970" cy="4524315"/>
          </a:xfrm>
          <a:prstGeom prst="rect">
            <a:avLst/>
          </a:prstGeom>
          <a:noFill/>
        </p:spPr>
        <p:txBody>
          <a:bodyPr wrap="square" rtlCol="0">
            <a:spAutoFit/>
          </a:bodyPr>
          <a:lstStyle/>
          <a:p>
            <a:pPr algn="ctr"/>
            <a:r>
              <a:rPr lang="en-AU" sz="14400" dirty="0"/>
              <a:t>The pillars of Governance</a:t>
            </a:r>
          </a:p>
        </p:txBody>
      </p:sp>
    </p:spTree>
    <p:extLst>
      <p:ext uri="{BB962C8B-B14F-4D97-AF65-F5344CB8AC3E}">
        <p14:creationId xmlns:p14="http://schemas.microsoft.com/office/powerpoint/2010/main" val="2351425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13956</TotalTime>
  <Words>2784</Words>
  <Application>Microsoft Office PowerPoint</Application>
  <PresentationFormat>Custom</PresentationFormat>
  <Paragraphs>294</Paragraphs>
  <Slides>40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Poppins</vt:lpstr>
      <vt:lpstr>Calibri</vt:lpstr>
      <vt:lpstr>Aptos</vt:lpstr>
      <vt:lpstr>Segoe UI Variable Display</vt:lpstr>
      <vt:lpstr>Segoe UI Semibold</vt:lpstr>
      <vt:lpstr>Segoe UI Variable Text</vt:lpstr>
      <vt:lpstr>Calibri (Body)</vt:lpstr>
      <vt:lpstr>Poppins Semi-Bold</vt:lpstr>
      <vt:lpstr>Congenial</vt:lpstr>
      <vt:lpstr>Arial</vt:lpstr>
      <vt:lpstr>Office Theme</vt:lpstr>
      <vt:lpstr>PowerPoint Presentation</vt:lpstr>
      <vt:lpstr>PowerPoint Presentation</vt:lpstr>
      <vt:lpstr>Martin Catherall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SATURDAY MELBOURNE 2025</dc:title>
  <dc:creator>Marty Catherall</dc:creator>
  <cp:lastModifiedBy>Marty Catherall</cp:lastModifiedBy>
  <cp:revision>7</cp:revision>
  <dcterms:created xsi:type="dcterms:W3CDTF">2006-08-16T00:00:00Z</dcterms:created>
  <dcterms:modified xsi:type="dcterms:W3CDTF">2025-10-17T01:22:02Z</dcterms:modified>
  <dc:identifier>DAG0cipsUCE</dc:identifier>
</cp:coreProperties>
</file>